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41" r:id="rId1"/>
  </p:sldMasterIdLst>
  <p:notesMasterIdLst>
    <p:notesMasterId r:id="rId36"/>
  </p:notesMasterIdLst>
  <p:sldIdLst>
    <p:sldId id="734" r:id="rId2"/>
    <p:sldId id="811" r:id="rId3"/>
    <p:sldId id="817" r:id="rId4"/>
    <p:sldId id="826" r:id="rId5"/>
    <p:sldId id="769" r:id="rId6"/>
    <p:sldId id="823" r:id="rId7"/>
    <p:sldId id="824" r:id="rId8"/>
    <p:sldId id="743" r:id="rId9"/>
    <p:sldId id="825" r:id="rId10"/>
    <p:sldId id="742" r:id="rId11"/>
    <p:sldId id="761" r:id="rId12"/>
    <p:sldId id="764" r:id="rId13"/>
    <p:sldId id="804" r:id="rId14"/>
    <p:sldId id="805" r:id="rId15"/>
    <p:sldId id="774" r:id="rId16"/>
    <p:sldId id="818" r:id="rId17"/>
    <p:sldId id="813" r:id="rId18"/>
    <p:sldId id="814" r:id="rId19"/>
    <p:sldId id="815" r:id="rId20"/>
    <p:sldId id="816" r:id="rId21"/>
    <p:sldId id="754" r:id="rId22"/>
    <p:sldId id="781" r:id="rId23"/>
    <p:sldId id="807" r:id="rId24"/>
    <p:sldId id="728" r:id="rId25"/>
    <p:sldId id="803" r:id="rId26"/>
    <p:sldId id="797" r:id="rId27"/>
    <p:sldId id="798" r:id="rId28"/>
    <p:sldId id="801" r:id="rId29"/>
    <p:sldId id="789" r:id="rId30"/>
    <p:sldId id="790" r:id="rId31"/>
    <p:sldId id="791" r:id="rId32"/>
    <p:sldId id="827" r:id="rId33"/>
    <p:sldId id="720" r:id="rId34"/>
    <p:sldId id="718"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321" userDrawn="1">
          <p15:clr>
            <a:srgbClr val="A4A3A4"/>
          </p15:clr>
        </p15:guide>
        <p15:guide id="2" pos="2252" userDrawn="1">
          <p15:clr>
            <a:srgbClr val="A4A3A4"/>
          </p15:clr>
        </p15:guide>
        <p15:guide id="3" pos="5087" userDrawn="1">
          <p15:clr>
            <a:srgbClr val="A4A3A4"/>
          </p15:clr>
        </p15:guide>
        <p15:guide id="4" orient="horz" pos="3113" userDrawn="1">
          <p15:clr>
            <a:srgbClr val="A4A3A4"/>
          </p15:clr>
        </p15:guide>
        <p15:guide id="5" pos="415" userDrawn="1">
          <p15:clr>
            <a:srgbClr val="A4A3A4"/>
          </p15:clr>
        </p15:guide>
        <p15:guide id="6" orient="horz" pos="845" userDrawn="1">
          <p15:clr>
            <a:srgbClr val="A4A3A4"/>
          </p15:clr>
        </p15:guide>
        <p15:guide id="7" pos="35" userDrawn="1">
          <p15:clr>
            <a:srgbClr val="A4A3A4"/>
          </p15:clr>
        </p15:guide>
        <p15:guide id="8" orient="horz" pos="417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589"/>
    <p:restoredTop sz="77535"/>
  </p:normalViewPr>
  <p:slideViewPr>
    <p:cSldViewPr snapToGrid="0">
      <p:cViewPr varScale="1">
        <p:scale>
          <a:sx n="82" d="100"/>
          <a:sy n="82" d="100"/>
        </p:scale>
        <p:origin x="126" y="162"/>
      </p:cViewPr>
      <p:guideLst>
        <p:guide orient="horz" pos="1321"/>
        <p:guide pos="2252"/>
        <p:guide pos="5087"/>
        <p:guide orient="horz" pos="3113"/>
        <p:guide pos="415"/>
        <p:guide orient="horz" pos="845"/>
        <p:guide pos="35"/>
        <p:guide orient="horz" pos="4178"/>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angjingyi Liao" userId="86ef46e0-f85a-4bc9-a427-43e3dc103bf4" providerId="ADAL" clId="{FED49E47-A739-4830-B498-E6AA8E9647C1}"/>
    <pc:docChg chg="modSld">
      <pc:chgData name="Wangjingyi Liao" userId="86ef46e0-f85a-4bc9-a427-43e3dc103bf4" providerId="ADAL" clId="{FED49E47-A739-4830-B498-E6AA8E9647C1}" dt="2024-06-18T16:43:15.145" v="0" actId="1076"/>
      <pc:docMkLst>
        <pc:docMk/>
      </pc:docMkLst>
      <pc:sldChg chg="modSp mod">
        <pc:chgData name="Wangjingyi Liao" userId="86ef46e0-f85a-4bc9-a427-43e3dc103bf4" providerId="ADAL" clId="{FED49E47-A739-4830-B498-E6AA8E9647C1}" dt="2024-06-18T16:43:15.145" v="0" actId="1076"/>
        <pc:sldMkLst>
          <pc:docMk/>
          <pc:sldMk cId="1892992021" sldId="718"/>
        </pc:sldMkLst>
        <pc:picChg chg="mod">
          <ac:chgData name="Wangjingyi Liao" userId="86ef46e0-f85a-4bc9-a427-43e3dc103bf4" providerId="ADAL" clId="{FED49E47-A739-4830-B498-E6AA8E9647C1}" dt="2024-06-18T16:43:15.145" v="0" actId="1076"/>
          <ac:picMkLst>
            <pc:docMk/>
            <pc:sldMk cId="1892992021" sldId="718"/>
            <ac:picMk id="7" creationId="{72FCEF43-28BB-1EB7-7300-BC97EA8030E4}"/>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508C66F-24F9-634C-A977-537AD06E87F5}" type="datetimeFigureOut">
              <a:rPr lang="en-US" smtClean="0"/>
              <a:t>6/18/2024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DE46567-FC8D-BD41-825E-27898D76FA1F}" type="slidenum">
              <a:rPr lang="en-US" smtClean="0"/>
              <a:t>‹#›</a:t>
            </a:fld>
            <a:endParaRPr lang="en-US"/>
          </a:p>
        </p:txBody>
      </p:sp>
    </p:spTree>
    <p:extLst>
      <p:ext uri="{BB962C8B-B14F-4D97-AF65-F5344CB8AC3E}">
        <p14:creationId xmlns:p14="http://schemas.microsoft.com/office/powerpoint/2010/main" val="23872368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DE46567-FC8D-BD41-825E-27898D76FA1F}" type="slidenum">
              <a:rPr lang="en-US" smtClean="0"/>
              <a:t>1</a:t>
            </a:fld>
            <a:endParaRPr lang="en-US"/>
          </a:p>
        </p:txBody>
      </p:sp>
    </p:spTree>
    <p:extLst>
      <p:ext uri="{BB962C8B-B14F-4D97-AF65-F5344CB8AC3E}">
        <p14:creationId xmlns:p14="http://schemas.microsoft.com/office/powerpoint/2010/main" val="2626388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en-GB" sz="1800" b="0" i="0" u="none" strike="noStrike" kern="0" dirty="0">
                <a:solidFill>
                  <a:srgbClr val="000000"/>
                </a:solidFill>
                <a:effectLst/>
                <a:latin typeface="Calibri" panose="020F0502020204030204" pitchFamily="34" charset="0"/>
              </a:rPr>
              <a:t>Very briefly, </a:t>
            </a:r>
            <a:r>
              <a:rPr lang="en-GB" sz="1800" b="0" i="0" u="none" strike="noStrike" dirty="0">
                <a:solidFill>
                  <a:srgbClr val="000000"/>
                </a:solidFill>
                <a:effectLst/>
                <a:latin typeface="Calibri" panose="020F0502020204030204" pitchFamily="34" charset="0"/>
              </a:rPr>
              <a:t>Genomic SEM is a framework for modelling patterns of genetic correlations across different traits using GWAS summary statistics.</a:t>
            </a:r>
          </a:p>
          <a:p>
            <a:pPr marL="0" marR="0" lvl="0" indent="0" algn="l" defTabSz="914400" rtl="0" eaLnBrk="1" fontAlgn="auto" latinLnBrk="0" hangingPunct="1">
              <a:lnSpc>
                <a:spcPct val="150000"/>
              </a:lnSpc>
              <a:spcBef>
                <a:spcPts val="0"/>
              </a:spcBef>
              <a:spcAft>
                <a:spcPts val="0"/>
              </a:spcAft>
              <a:buClrTx/>
              <a:buSzTx/>
              <a:buFontTx/>
              <a:buNone/>
              <a:tabLst/>
              <a:defRPr/>
            </a:pPr>
            <a:endParaRPr lang="en-GB" sz="1800" kern="0" dirty="0">
              <a:effectLst/>
              <a:latin typeface="Calibri" panose="020F0502020204030204" pitchFamily="34" charset="0"/>
              <a:ea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6DE46567-FC8D-BD41-825E-27898D76FA1F}" type="slidenum">
              <a:rPr lang="en-US" smtClean="0"/>
              <a:t>10</a:t>
            </a:fld>
            <a:endParaRPr lang="en-US"/>
          </a:p>
        </p:txBody>
      </p:sp>
    </p:spTree>
    <p:extLst>
      <p:ext uri="{BB962C8B-B14F-4D97-AF65-F5344CB8AC3E}">
        <p14:creationId xmlns:p14="http://schemas.microsoft.com/office/powerpoint/2010/main" val="5094055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50000"/>
              </a:lnSpc>
            </a:pPr>
            <a:r>
              <a:rPr lang="en-GB" sz="1200" kern="0" dirty="0">
                <a:effectLst/>
                <a:latin typeface="Calibri" panose="020F0502020204030204" pitchFamily="34" charset="0"/>
                <a:ea typeface="Times New Roman" panose="02020603050405020304" pitchFamily="18" charset="0"/>
              </a:rPr>
              <a:t>Here we used Genomic SEM in order to capture the shared genetic effects across these 11 major psychiatric disorders and then to isolate genetic variance in each disorder beyond what is captured by the p-factor.</a:t>
            </a:r>
          </a:p>
          <a:p>
            <a:pPr>
              <a:lnSpc>
                <a:spcPct val="150000"/>
              </a:lnSpc>
            </a:pPr>
            <a:endParaRPr lang="en-GB" sz="1200" kern="0" dirty="0">
              <a:effectLst/>
              <a:latin typeface="Calibri" panose="020F0502020204030204" pitchFamily="34" charset="0"/>
              <a:ea typeface="Times New Roman" panose="02020603050405020304" pitchFamily="18" charset="0"/>
            </a:endParaRPr>
          </a:p>
          <a:p>
            <a:pPr>
              <a:lnSpc>
                <a:spcPct val="150000"/>
              </a:lnSpc>
            </a:pPr>
            <a:r>
              <a:rPr lang="en-GB" sz="1200" kern="0" dirty="0">
                <a:effectLst/>
                <a:latin typeface="Calibri" panose="020F0502020204030204" pitchFamily="34" charset="0"/>
                <a:ea typeface="Times New Roman" panose="02020603050405020304" pitchFamily="18" charset="0"/>
              </a:rPr>
              <a:t>So, </a:t>
            </a:r>
            <a:r>
              <a:rPr lang="en-GB" sz="1200" b="0" i="0" u="none" strike="noStrike" dirty="0">
                <a:solidFill>
                  <a:srgbClr val="000000"/>
                </a:solidFill>
                <a:effectLst/>
                <a:latin typeface="Calibri" panose="020F0502020204030204" pitchFamily="34" charset="0"/>
              </a:rPr>
              <a:t>we fitted a common factor model to the genetic covariance matrix. In this model, all the disorders load directly on to this single factor, p-factor.</a:t>
            </a:r>
          </a:p>
          <a:p>
            <a:pPr>
              <a:lnSpc>
                <a:spcPct val="150000"/>
              </a:lnSpc>
            </a:pPr>
            <a:endParaRPr lang="en-GB" sz="1200" b="0" i="0" u="none" strike="noStrike" kern="0" dirty="0">
              <a:solidFill>
                <a:srgbClr val="000000"/>
              </a:solidFill>
              <a:effectLst/>
              <a:latin typeface="Calibri" panose="020F0502020204030204" pitchFamily="34" charset="0"/>
              <a:ea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6DE46567-FC8D-BD41-825E-27898D76FA1F}" type="slidenum">
              <a:rPr lang="en-US" smtClean="0"/>
              <a:t>11</a:t>
            </a:fld>
            <a:endParaRPr lang="en-US"/>
          </a:p>
        </p:txBody>
      </p:sp>
    </p:spTree>
    <p:extLst>
      <p:ext uri="{BB962C8B-B14F-4D97-AF65-F5344CB8AC3E}">
        <p14:creationId xmlns:p14="http://schemas.microsoft.com/office/powerpoint/2010/main" val="9632930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en-GB" sz="1200" dirty="0">
                <a:solidFill>
                  <a:srgbClr val="000000"/>
                </a:solidFill>
                <a:latin typeface="Calibri" panose="020F0502020204030204" pitchFamily="34" charset="0"/>
              </a:rPr>
              <a:t>The same model also allowed us to capture the residual genetic variance that was associated with each disorder independent of the shared effects. </a:t>
            </a:r>
          </a:p>
          <a:p>
            <a:pPr marL="0" marR="0" lvl="0" indent="0" algn="l" defTabSz="914400" rtl="0" eaLnBrk="1" fontAlgn="auto" latinLnBrk="0" hangingPunct="1">
              <a:lnSpc>
                <a:spcPct val="150000"/>
              </a:lnSpc>
              <a:spcBef>
                <a:spcPts val="0"/>
              </a:spcBef>
              <a:spcAft>
                <a:spcPts val="0"/>
              </a:spcAft>
              <a:buClrTx/>
              <a:buSzTx/>
              <a:buFontTx/>
              <a:buNone/>
              <a:tabLst/>
              <a:defRPr/>
            </a:pPr>
            <a:endParaRPr lang="en-GB" sz="1200" dirty="0">
              <a:solidFill>
                <a:srgbClr val="000000"/>
              </a:solidFill>
              <a:latin typeface="Calibri" panose="020F0502020204030204" pitchFamily="34" charset="0"/>
            </a:endParaRPr>
          </a:p>
          <a:p>
            <a:pPr marL="0" marR="0" lvl="0" indent="0" algn="l" defTabSz="914400" rtl="0" eaLnBrk="1" fontAlgn="auto" latinLnBrk="0" hangingPunct="1">
              <a:lnSpc>
                <a:spcPct val="150000"/>
              </a:lnSpc>
              <a:spcBef>
                <a:spcPts val="0"/>
              </a:spcBef>
              <a:spcAft>
                <a:spcPts val="0"/>
              </a:spcAft>
              <a:buClrTx/>
              <a:buSzTx/>
              <a:buFontTx/>
              <a:buNone/>
              <a:tabLst/>
              <a:defRPr/>
            </a:pPr>
            <a:r>
              <a:rPr lang="en-GB" sz="1200" dirty="0">
                <a:solidFill>
                  <a:srgbClr val="000000"/>
                </a:solidFill>
                <a:latin typeface="Calibri" panose="020F0502020204030204" pitchFamily="34" charset="0"/>
              </a:rPr>
              <a:t>AND We simultaneously run a GWAS on p and the residual variance in each disorder.</a:t>
            </a:r>
          </a:p>
          <a:p>
            <a:pPr marL="0" marR="0" lvl="0" indent="0" algn="l" defTabSz="914400" rtl="0" eaLnBrk="1" fontAlgn="auto" latinLnBrk="0" hangingPunct="1">
              <a:lnSpc>
                <a:spcPct val="150000"/>
              </a:lnSpc>
              <a:spcBef>
                <a:spcPts val="0"/>
              </a:spcBef>
              <a:spcAft>
                <a:spcPts val="0"/>
              </a:spcAft>
              <a:buClrTx/>
              <a:buSzTx/>
              <a:buFontTx/>
              <a:buNone/>
              <a:tabLst/>
              <a:defRPr/>
            </a:pPr>
            <a:endParaRPr lang="en-GB" sz="1200" dirty="0">
              <a:solidFill>
                <a:srgbClr val="000000"/>
              </a:solidFill>
              <a:latin typeface="Calibri" panose="020F0502020204030204" pitchFamily="34" charset="0"/>
            </a:endParaRPr>
          </a:p>
          <a:p>
            <a:pPr marL="0" marR="0" lvl="0" indent="0" algn="l" defTabSz="914400" rtl="0" eaLnBrk="1" fontAlgn="auto" latinLnBrk="0" hangingPunct="1">
              <a:lnSpc>
                <a:spcPct val="150000"/>
              </a:lnSpc>
              <a:spcBef>
                <a:spcPts val="0"/>
              </a:spcBef>
              <a:spcAft>
                <a:spcPts val="0"/>
              </a:spcAft>
              <a:buClrTx/>
              <a:buSzTx/>
              <a:buFontTx/>
              <a:buNone/>
              <a:tabLst/>
              <a:defRPr/>
            </a:pPr>
            <a:r>
              <a:rPr lang="en-GB" sz="1200" dirty="0">
                <a:solidFill>
                  <a:srgbClr val="000000"/>
                </a:solidFill>
                <a:latin typeface="Calibri" panose="020F0502020204030204" pitchFamily="34" charset="0"/>
              </a:rPr>
              <a:t>This is a diagram of the GWAS that we ran to capture genetic variance in ANX after accounting for the shared effects.</a:t>
            </a:r>
          </a:p>
          <a:p>
            <a:pPr marL="0" marR="0" lvl="0" indent="0" algn="l" defTabSz="914400" rtl="0" eaLnBrk="1" fontAlgn="auto" latinLnBrk="0" hangingPunct="1">
              <a:lnSpc>
                <a:spcPct val="150000"/>
              </a:lnSpc>
              <a:spcBef>
                <a:spcPts val="0"/>
              </a:spcBef>
              <a:spcAft>
                <a:spcPts val="0"/>
              </a:spcAft>
              <a:buClrTx/>
              <a:buSzTx/>
              <a:buFontTx/>
              <a:buNone/>
              <a:tabLst/>
              <a:defRPr/>
            </a:pPr>
            <a:endParaRPr lang="en-GB" sz="1200" dirty="0">
              <a:solidFill>
                <a:srgbClr val="000000"/>
              </a:solidFill>
              <a:latin typeface="Calibri" panose="020F0502020204030204" pitchFamily="34" charset="0"/>
            </a:endParaRPr>
          </a:p>
          <a:p>
            <a:pPr marL="0" marR="0" lvl="0" indent="0" algn="l" defTabSz="914400" rtl="0" eaLnBrk="1" fontAlgn="auto" latinLnBrk="0" hangingPunct="1">
              <a:lnSpc>
                <a:spcPct val="150000"/>
              </a:lnSpc>
              <a:spcBef>
                <a:spcPts val="0"/>
              </a:spcBef>
              <a:spcAft>
                <a:spcPts val="0"/>
              </a:spcAft>
              <a:buClrTx/>
              <a:buSzTx/>
              <a:buFontTx/>
              <a:buNone/>
              <a:tabLst/>
              <a:defRPr/>
            </a:pPr>
            <a:r>
              <a:rPr lang="en-GB" sz="1200" kern="0" dirty="0">
                <a:effectLst/>
                <a:latin typeface="Calibri" panose="020F0502020204030204" pitchFamily="34" charset="0"/>
                <a:ea typeface="Times New Roman" panose="02020603050405020304" pitchFamily="18" charset="0"/>
              </a:rPr>
              <a:t>We repeated the same process 11 times, separately for each disorder.</a:t>
            </a:r>
          </a:p>
          <a:p>
            <a:pPr marL="0" marR="0" lvl="0" indent="0" algn="l" defTabSz="914400" rtl="0" eaLnBrk="1" fontAlgn="auto" latinLnBrk="0" hangingPunct="1">
              <a:lnSpc>
                <a:spcPct val="150000"/>
              </a:lnSpc>
              <a:spcBef>
                <a:spcPts val="0"/>
              </a:spcBef>
              <a:spcAft>
                <a:spcPts val="0"/>
              </a:spcAft>
              <a:buClrTx/>
              <a:buSzTx/>
              <a:buFontTx/>
              <a:buNone/>
              <a:tabLst/>
              <a:defRPr/>
            </a:pPr>
            <a:endParaRPr lang="en-GB" sz="1200" kern="0" dirty="0">
              <a:effectLst/>
              <a:latin typeface="Calibri" panose="020F0502020204030204" pitchFamily="34" charset="0"/>
              <a:ea typeface="Times New Roman" panose="02020603050405020304" pitchFamily="18" charset="0"/>
            </a:endParaRPr>
          </a:p>
          <a:p>
            <a:pPr marL="0" marR="0" lvl="0" indent="0" algn="l" defTabSz="914400" rtl="0" eaLnBrk="1" fontAlgn="auto" latinLnBrk="0" hangingPunct="1">
              <a:lnSpc>
                <a:spcPct val="150000"/>
              </a:lnSpc>
              <a:spcBef>
                <a:spcPts val="0"/>
              </a:spcBef>
              <a:spcAft>
                <a:spcPts val="0"/>
              </a:spcAft>
              <a:buClrTx/>
              <a:buSzTx/>
              <a:buFontTx/>
              <a:buNone/>
              <a:tabLst/>
              <a:defRPr/>
            </a:pPr>
            <a:endParaRPr lang="en-GB" sz="1200" kern="0" dirty="0">
              <a:effectLst/>
              <a:latin typeface="Calibri" panose="020F0502020204030204" pitchFamily="34" charset="0"/>
              <a:ea typeface="Times New Roman" panose="02020603050405020304" pitchFamily="18" charset="0"/>
            </a:endParaRPr>
          </a:p>
          <a:p>
            <a:pPr marL="0" marR="0" lvl="0" indent="0" algn="l" defTabSz="914400" rtl="0" eaLnBrk="1" fontAlgn="auto" latinLnBrk="0" hangingPunct="1">
              <a:lnSpc>
                <a:spcPct val="150000"/>
              </a:lnSpc>
              <a:spcBef>
                <a:spcPts val="0"/>
              </a:spcBef>
              <a:spcAft>
                <a:spcPts val="0"/>
              </a:spcAft>
              <a:buClrTx/>
              <a:buSzTx/>
              <a:buFontTx/>
              <a:buNone/>
              <a:tabLst/>
              <a:defRPr/>
            </a:pPr>
            <a:endParaRPr lang="en-GB" sz="1200" dirty="0">
              <a:solidFill>
                <a:srgbClr val="000000"/>
              </a:solidFill>
              <a:latin typeface="Calibri" panose="020F0502020204030204" pitchFamily="34" charset="0"/>
            </a:endParaRPr>
          </a:p>
          <a:p>
            <a:pPr marL="0" marR="0" lvl="0" indent="0" algn="l" defTabSz="914400" rtl="0" eaLnBrk="1" fontAlgn="auto" latinLnBrk="0" hangingPunct="1">
              <a:lnSpc>
                <a:spcPct val="150000"/>
              </a:lnSpc>
              <a:spcBef>
                <a:spcPts val="0"/>
              </a:spcBef>
              <a:spcAft>
                <a:spcPts val="0"/>
              </a:spcAft>
              <a:buClrTx/>
              <a:buSzTx/>
              <a:buFontTx/>
              <a:buNone/>
              <a:tabLst/>
              <a:defRPr/>
            </a:pPr>
            <a:endParaRPr lang="en-GB" sz="1200" dirty="0">
              <a:solidFill>
                <a:srgbClr val="000000"/>
              </a:solidFill>
              <a:latin typeface="Calibri" panose="020F0502020204030204" pitchFamily="34" charset="0"/>
            </a:endParaRPr>
          </a:p>
          <a:p>
            <a:pPr marL="0" marR="0" lvl="0" indent="0" algn="l" defTabSz="914400" rtl="0" eaLnBrk="1" fontAlgn="auto" latinLnBrk="0" hangingPunct="1">
              <a:lnSpc>
                <a:spcPct val="150000"/>
              </a:lnSpc>
              <a:spcBef>
                <a:spcPts val="0"/>
              </a:spcBef>
              <a:spcAft>
                <a:spcPts val="0"/>
              </a:spcAft>
              <a:buClrTx/>
              <a:buSzTx/>
              <a:buFontTx/>
              <a:buNone/>
              <a:tabLst/>
              <a:defRPr/>
            </a:pPr>
            <a:r>
              <a:rPr lang="en-GB" sz="1800" b="0" i="0" u="none" strike="noStrike" dirty="0">
                <a:solidFill>
                  <a:srgbClr val="242424"/>
                </a:solidFill>
                <a:effectLst/>
                <a:latin typeface="Segoe UI" panose="020B0502040204020203" pitchFamily="34" charset="0"/>
              </a:rPr>
              <a:t>This allowed us to Estimate the SNP effect on the residual of the disorder after removing common variation.</a:t>
            </a:r>
            <a:endParaRPr lang="en-GB" sz="1200" kern="0" dirty="0">
              <a:effectLst/>
              <a:latin typeface="Calibri" panose="020F0502020204030204" pitchFamily="34" charset="0"/>
              <a:ea typeface="Times New Roman" panose="02020603050405020304" pitchFamily="18" charset="0"/>
            </a:endParaRPr>
          </a:p>
          <a:p>
            <a:pPr>
              <a:lnSpc>
                <a:spcPct val="150000"/>
              </a:lnSpc>
            </a:pPr>
            <a:endParaRPr lang="en-GB" sz="1800" kern="0" dirty="0">
              <a:effectLst/>
              <a:latin typeface="Calibri" panose="020F0502020204030204" pitchFamily="34" charset="0"/>
              <a:ea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6DE46567-FC8D-BD41-825E-27898D76FA1F}" type="slidenum">
              <a:rPr lang="en-US" smtClean="0"/>
              <a:t>12</a:t>
            </a:fld>
            <a:endParaRPr lang="en-US"/>
          </a:p>
        </p:txBody>
      </p:sp>
    </p:spTree>
    <p:extLst>
      <p:ext uri="{BB962C8B-B14F-4D97-AF65-F5344CB8AC3E}">
        <p14:creationId xmlns:p14="http://schemas.microsoft.com/office/powerpoint/2010/main" val="39064391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en-GB" sz="1800" kern="0" dirty="0">
                <a:effectLst/>
                <a:latin typeface="Calibri" panose="020F0502020204030204" pitchFamily="34" charset="0"/>
                <a:ea typeface="Times New Roman" panose="02020603050405020304" pitchFamily="18" charset="0"/>
              </a:rPr>
              <a:t>So, our analyses resulted in 11 non-p summary statistics, which we then used in LD score regression</a:t>
            </a:r>
          </a:p>
          <a:p>
            <a:pPr marL="0" marR="0" lvl="0" indent="0" algn="l" defTabSz="914400" rtl="0" eaLnBrk="1" fontAlgn="auto" latinLnBrk="0" hangingPunct="1">
              <a:lnSpc>
                <a:spcPct val="150000"/>
              </a:lnSpc>
              <a:spcBef>
                <a:spcPts val="0"/>
              </a:spcBef>
              <a:spcAft>
                <a:spcPts val="0"/>
              </a:spcAft>
              <a:buClrTx/>
              <a:buSzTx/>
              <a:buFontTx/>
              <a:buNone/>
              <a:tabLst/>
              <a:defRPr/>
            </a:pPr>
            <a:endParaRPr lang="en-GB" sz="1800" kern="0" dirty="0">
              <a:effectLst/>
              <a:latin typeface="Calibri" panose="020F0502020204030204" pitchFamily="34" charset="0"/>
              <a:ea typeface="Times New Roman" panose="02020603050405020304" pitchFamily="18" charset="0"/>
            </a:endParaRPr>
          </a:p>
          <a:p>
            <a:pPr marL="0" marR="0" lvl="0" indent="0" algn="l" defTabSz="914400" rtl="0" eaLnBrk="1" fontAlgn="auto" latinLnBrk="0" hangingPunct="1">
              <a:lnSpc>
                <a:spcPct val="150000"/>
              </a:lnSpc>
              <a:spcBef>
                <a:spcPts val="0"/>
              </a:spcBef>
              <a:spcAft>
                <a:spcPts val="0"/>
              </a:spcAft>
              <a:buClrTx/>
              <a:buSzTx/>
              <a:buFontTx/>
              <a:buNone/>
              <a:tabLst/>
              <a:defRPr/>
            </a:pPr>
            <a:r>
              <a:rPr lang="en-GB" sz="1800" kern="0" dirty="0">
                <a:effectLst/>
                <a:latin typeface="Calibri" panose="020F0502020204030204" pitchFamily="34" charset="0"/>
                <a:ea typeface="Times New Roman" panose="02020603050405020304" pitchFamily="18" charset="0"/>
              </a:rPr>
              <a:t>to investigate the changes in genetic correlations between the disorders before and after </a:t>
            </a:r>
            <a:r>
              <a:rPr lang="en-GB" sz="1800" kern="0" dirty="0" err="1">
                <a:effectLst/>
                <a:latin typeface="Calibri" panose="020F0502020204030204" pitchFamily="34" charset="0"/>
                <a:ea typeface="Times New Roman" panose="02020603050405020304" pitchFamily="18" charset="0"/>
              </a:rPr>
              <a:t>partialling</a:t>
            </a:r>
            <a:r>
              <a:rPr lang="en-GB" sz="1800" kern="0" dirty="0">
                <a:effectLst/>
                <a:latin typeface="Calibri" panose="020F0502020204030204" pitchFamily="34" charset="0"/>
                <a:ea typeface="Times New Roman" panose="02020603050405020304" pitchFamily="18" charset="0"/>
              </a:rPr>
              <a:t> out genetic effects associated with the p-factor. And we also looked at the genetic correlations between each of the 11 disorders-uncorrected and corrected for p- and behavioural traits.</a:t>
            </a:r>
            <a:endParaRPr lang="en-GB" sz="1200" kern="0" dirty="0">
              <a:effectLst/>
              <a:latin typeface="Calibri" panose="020F0502020204030204" pitchFamily="34" charset="0"/>
              <a:ea typeface="Times New Roman" panose="02020603050405020304" pitchFamily="18" charset="0"/>
            </a:endParaRPr>
          </a:p>
          <a:p>
            <a:pPr marL="0" marR="0" lvl="0" indent="0" algn="l" defTabSz="914400" rtl="0" eaLnBrk="1" fontAlgn="auto" latinLnBrk="0" hangingPunct="1">
              <a:lnSpc>
                <a:spcPct val="150000"/>
              </a:lnSpc>
              <a:spcBef>
                <a:spcPts val="0"/>
              </a:spcBef>
              <a:spcAft>
                <a:spcPts val="0"/>
              </a:spcAft>
              <a:buClrTx/>
              <a:buSzTx/>
              <a:buFontTx/>
              <a:buNone/>
              <a:tabLst/>
              <a:defRPr/>
            </a:pPr>
            <a:endParaRPr lang="en-GB" sz="1800" dirty="0">
              <a:solidFill>
                <a:srgbClr val="000000"/>
              </a:solidFill>
              <a:latin typeface="Calibri" panose="020F0502020204030204" pitchFamily="34" charset="0"/>
            </a:endParaRPr>
          </a:p>
        </p:txBody>
      </p:sp>
      <p:sp>
        <p:nvSpPr>
          <p:cNvPr id="4" name="Slide Number Placeholder 3"/>
          <p:cNvSpPr>
            <a:spLocks noGrp="1"/>
          </p:cNvSpPr>
          <p:nvPr>
            <p:ph type="sldNum" sz="quarter" idx="5"/>
          </p:nvPr>
        </p:nvSpPr>
        <p:spPr/>
        <p:txBody>
          <a:bodyPr/>
          <a:lstStyle/>
          <a:p>
            <a:fld id="{6DE46567-FC8D-BD41-825E-27898D76FA1F}" type="slidenum">
              <a:rPr lang="en-US" smtClean="0"/>
              <a:t>13</a:t>
            </a:fld>
            <a:endParaRPr lang="en-US"/>
          </a:p>
        </p:txBody>
      </p:sp>
    </p:spTree>
    <p:extLst>
      <p:ext uri="{BB962C8B-B14F-4D97-AF65-F5344CB8AC3E}">
        <p14:creationId xmlns:p14="http://schemas.microsoft.com/office/powerpoint/2010/main" val="39516837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en-GB" sz="1800" kern="0" dirty="0">
                <a:effectLst/>
                <a:latin typeface="Calibri" panose="020F0502020204030204" pitchFamily="34" charset="0"/>
                <a:ea typeface="Times New Roman" panose="02020603050405020304" pitchFamily="18" charset="0"/>
              </a:rPr>
              <a:t>First, I am going to go through the results for the genetic correlations between the disorders.</a:t>
            </a:r>
          </a:p>
          <a:p>
            <a:pPr marL="0" marR="0" lvl="0" indent="0" algn="l" defTabSz="914400" rtl="0" eaLnBrk="1" fontAlgn="auto" latinLnBrk="0" hangingPunct="1">
              <a:lnSpc>
                <a:spcPct val="150000"/>
              </a:lnSpc>
              <a:spcBef>
                <a:spcPts val="0"/>
              </a:spcBef>
              <a:spcAft>
                <a:spcPts val="0"/>
              </a:spcAft>
              <a:buClrTx/>
              <a:buSzTx/>
              <a:buFontTx/>
              <a:buNone/>
              <a:tabLst/>
              <a:defRPr/>
            </a:pPr>
            <a:endParaRPr lang="en-GB" sz="1800" kern="0" dirty="0">
              <a:effectLst/>
              <a:latin typeface="Calibri" panose="020F0502020204030204" pitchFamily="34" charset="0"/>
              <a:ea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6DE46567-FC8D-BD41-825E-27898D76FA1F}" type="slidenum">
              <a:rPr lang="en-US" smtClean="0"/>
              <a:t>14</a:t>
            </a:fld>
            <a:endParaRPr lang="en-US"/>
          </a:p>
        </p:txBody>
      </p:sp>
    </p:spTree>
    <p:extLst>
      <p:ext uri="{BB962C8B-B14F-4D97-AF65-F5344CB8AC3E}">
        <p14:creationId xmlns:p14="http://schemas.microsoft.com/office/powerpoint/2010/main" val="15162892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effectLst/>
                <a:latin typeface="Calibri" panose="020F0502020204030204" pitchFamily="34" charset="0"/>
                <a:ea typeface="Calibri" panose="020F0502020204030204" pitchFamily="34" charset="0"/>
                <a:cs typeface="Arial" panose="020B0604020202020204" pitchFamily="34" charset="0"/>
              </a:rPr>
              <a:t>First, our results showed that removing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dirty="0">
              <a:effectLst/>
              <a:latin typeface="Calibri" panose="020F0502020204030204" pitchFamily="34" charset="0"/>
              <a:ea typeface="Calibri" panose="020F050202020403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effectLst/>
                <a:latin typeface="Calibri" panose="020F0502020204030204" pitchFamily="34" charset="0"/>
                <a:ea typeface="Calibri" panose="020F0502020204030204" pitchFamily="34" charset="0"/>
                <a:cs typeface="Arial" panose="020B0604020202020204" pitchFamily="34" charset="0"/>
              </a:rPr>
              <a:t>This is a heatmap of genetic correlations between the disorders before residualizing for p- for uncorrected disorders.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dirty="0">
              <a:effectLst/>
              <a:latin typeface="Calibri" panose="020F0502020204030204" pitchFamily="34" charset="0"/>
              <a:ea typeface="Calibri" panose="020F050202020403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effectLst/>
                <a:latin typeface="Calibri" panose="020F0502020204030204" pitchFamily="34" charset="0"/>
                <a:ea typeface="Calibri" panose="020F0502020204030204" pitchFamily="34" charset="0"/>
                <a:cs typeface="Arial" panose="020B0604020202020204" pitchFamily="34" charset="0"/>
              </a:rPr>
              <a:t>Our results were consistent with what’s reported in the literature. Overall, there was positive genetic correlations between most disorders.</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6DE46567-FC8D-BD41-825E-27898D76FA1F}" type="slidenum">
              <a:rPr lang="en-US" smtClean="0"/>
              <a:t>15</a:t>
            </a:fld>
            <a:endParaRPr lang="en-US"/>
          </a:p>
        </p:txBody>
      </p:sp>
    </p:spTree>
    <p:extLst>
      <p:ext uri="{BB962C8B-B14F-4D97-AF65-F5344CB8AC3E}">
        <p14:creationId xmlns:p14="http://schemas.microsoft.com/office/powerpoint/2010/main" val="35579921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effectLst/>
                <a:latin typeface="Calibri" panose="020F0502020204030204" pitchFamily="34" charset="0"/>
                <a:ea typeface="Calibri" panose="020F0502020204030204" pitchFamily="34" charset="0"/>
                <a:cs typeface="Arial" panose="020B0604020202020204" pitchFamily="34" charset="0"/>
              </a:rPr>
              <a:t>And then here, you see the genetic correlations after </a:t>
            </a:r>
            <a:r>
              <a:rPr lang="en-GB" sz="1200" dirty="0" err="1">
                <a:effectLst/>
                <a:latin typeface="Calibri" panose="020F0502020204030204" pitchFamily="34" charset="0"/>
                <a:ea typeface="Calibri" panose="020F0502020204030204" pitchFamily="34" charset="0"/>
                <a:cs typeface="Arial" panose="020B0604020202020204" pitchFamily="34" charset="0"/>
              </a:rPr>
              <a:t>partialling</a:t>
            </a:r>
            <a:r>
              <a:rPr lang="en-GB" sz="1200" dirty="0">
                <a:effectLst/>
                <a:latin typeface="Calibri" panose="020F0502020204030204" pitchFamily="34" charset="0"/>
                <a:ea typeface="Calibri" panose="020F0502020204030204" pitchFamily="34" charset="0"/>
                <a:cs typeface="Arial" panose="020B0604020202020204" pitchFamily="34" charset="0"/>
              </a:rPr>
              <a:t> out p, so for the non-p disorders.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dirty="0">
              <a:effectLst/>
              <a:latin typeface="Calibri" panose="020F0502020204030204" pitchFamily="34" charset="0"/>
              <a:ea typeface="Calibri" panose="020F050202020403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effectLst/>
                <a:latin typeface="Calibri" panose="020F0502020204030204" pitchFamily="34" charset="0"/>
                <a:ea typeface="Calibri" panose="020F0502020204030204" pitchFamily="34" charset="0"/>
                <a:cs typeface="Arial" panose="020B0604020202020204" pitchFamily="34" charset="0"/>
              </a:rPr>
              <a:t>And as you can see here, </a:t>
            </a:r>
            <a:r>
              <a:rPr lang="en-GB" sz="1200" dirty="0" err="1">
                <a:effectLst/>
                <a:latin typeface="Calibri" panose="020F0502020204030204" pitchFamily="34" charset="0"/>
                <a:ea typeface="Calibri" panose="020F0502020204030204" pitchFamily="34" charset="0"/>
                <a:cs typeface="Arial" panose="020B0604020202020204" pitchFamily="34" charset="0"/>
              </a:rPr>
              <a:t>partialling</a:t>
            </a:r>
            <a:r>
              <a:rPr lang="en-GB" sz="1200" dirty="0">
                <a:effectLst/>
                <a:latin typeface="Calibri" panose="020F0502020204030204" pitchFamily="34" charset="0"/>
                <a:ea typeface="Calibri" panose="020F0502020204030204" pitchFamily="34" charset="0"/>
                <a:cs typeface="Arial" panose="020B0604020202020204" pitchFamily="34" charset="0"/>
              </a:rPr>
              <a:t> out p significantly changed the genetic correlations between the disorders.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dirty="0">
              <a:effectLst/>
              <a:latin typeface="Calibri" panose="020F0502020204030204" pitchFamily="34" charset="0"/>
              <a:ea typeface="Calibri" panose="020F050202020403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effectLst/>
                <a:latin typeface="Calibri" panose="020F0502020204030204" pitchFamily="34" charset="0"/>
                <a:ea typeface="Calibri" panose="020F0502020204030204" pitchFamily="34" charset="0"/>
                <a:cs typeface="Arial" panose="020B0604020202020204" pitchFamily="34" charset="0"/>
              </a:rPr>
              <a:t>This is a busy slide but I am going go through some results now.</a:t>
            </a:r>
          </a:p>
        </p:txBody>
      </p:sp>
      <p:sp>
        <p:nvSpPr>
          <p:cNvPr id="4" name="Slide Number Placeholder 3"/>
          <p:cNvSpPr>
            <a:spLocks noGrp="1"/>
          </p:cNvSpPr>
          <p:nvPr>
            <p:ph type="sldNum" sz="quarter" idx="5"/>
          </p:nvPr>
        </p:nvSpPr>
        <p:spPr/>
        <p:txBody>
          <a:bodyPr/>
          <a:lstStyle/>
          <a:p>
            <a:fld id="{6DE46567-FC8D-BD41-825E-27898D76FA1F}" type="slidenum">
              <a:rPr lang="en-US" smtClean="0"/>
              <a:t>16</a:t>
            </a:fld>
            <a:endParaRPr lang="en-US"/>
          </a:p>
        </p:txBody>
      </p:sp>
    </p:spTree>
    <p:extLst>
      <p:ext uri="{BB962C8B-B14F-4D97-AF65-F5344CB8AC3E}">
        <p14:creationId xmlns:p14="http://schemas.microsoft.com/office/powerpoint/2010/main" val="34924143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effectLst/>
                <a:latin typeface="ITCGaramondStd"/>
              </a:rPr>
              <a:t>So, overall there were different patterns of change.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dirty="0">
              <a:effectLst/>
              <a:latin typeface="ITCGaramondStd"/>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effectLst/>
                <a:latin typeface="ITCGaramondStd"/>
              </a:rPr>
              <a:t>Some of the disorders showed some reduction in genetic correlations such as BIP &amp; SCZ and ANX&amp;MDD</a:t>
            </a:r>
            <a:endParaRPr lang="en-GB" sz="1200" dirty="0">
              <a:effectLst/>
              <a:latin typeface="Calibri" panose="020F0502020204030204" pitchFamily="34" charset="0"/>
              <a:ea typeface="Calibri" panose="020F050202020403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dirty="0">
              <a:effectLst/>
              <a:latin typeface="Calibri" panose="020F0502020204030204" pitchFamily="34" charset="0"/>
              <a:ea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dirty="0">
              <a:effectLst/>
              <a:latin typeface="CIDFont+F3"/>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6DE46567-FC8D-BD41-825E-27898D76FA1F}" type="slidenum">
              <a:rPr lang="en-US" smtClean="0"/>
              <a:t>17</a:t>
            </a:fld>
            <a:endParaRPr lang="en-US"/>
          </a:p>
        </p:txBody>
      </p:sp>
    </p:spTree>
    <p:extLst>
      <p:ext uri="{BB962C8B-B14F-4D97-AF65-F5344CB8AC3E}">
        <p14:creationId xmlns:p14="http://schemas.microsoft.com/office/powerpoint/2010/main" val="32917640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effectLst/>
                <a:latin typeface="ITCGaramondStd"/>
              </a:rPr>
              <a:t>and sometimes this reduction was much larger for ex,, PTSD &amp;MDD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dirty="0">
              <a:effectLst/>
              <a:latin typeface="ITCGaramondStd"/>
              <a:ea typeface="Calibri" panose="020F050202020403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solidFill>
                  <a:srgbClr val="000000"/>
                </a:solidFill>
                <a:effectLst/>
                <a:latin typeface="Calibri" panose="020F0502020204030204" pitchFamily="34" charset="0"/>
                <a:ea typeface="Times New Roman" panose="02020603050405020304" pitchFamily="18" charset="0"/>
              </a:rPr>
              <a:t>These results suggest </a:t>
            </a:r>
            <a:r>
              <a:rPr lang="en-GB" sz="1200" dirty="0" err="1">
                <a:solidFill>
                  <a:srgbClr val="000000"/>
                </a:solidFill>
                <a:effectLst/>
                <a:latin typeface="Calibri" panose="020F0502020204030204" pitchFamily="34" charset="0"/>
                <a:ea typeface="Times New Roman" panose="02020603050405020304" pitchFamily="18" charset="0"/>
              </a:rPr>
              <a:t>that,the</a:t>
            </a:r>
            <a:r>
              <a:rPr lang="en-GB" sz="1200" dirty="0">
                <a:solidFill>
                  <a:srgbClr val="000000"/>
                </a:solidFill>
                <a:effectLst/>
                <a:latin typeface="Calibri" panose="020F0502020204030204" pitchFamily="34" charset="0"/>
                <a:ea typeface="Times New Roman" panose="02020603050405020304" pitchFamily="18" charset="0"/>
              </a:rPr>
              <a:t> substantial genetic correlation between BIP&amp;SCZ, and ANX and MDD are largely independent of p. In contrast, for ADHD and MDD or for PTSD and ANX, the genetic relationship between them </a:t>
            </a:r>
            <a:r>
              <a:rPr lang="en-GB" sz="1200" dirty="0">
                <a:solidFill>
                  <a:srgbClr val="000000"/>
                </a:solidFill>
                <a:effectLst/>
                <a:latin typeface="Calibri" panose="020F0502020204030204" pitchFamily="34" charset="0"/>
                <a:ea typeface="SimSun" panose="02010600030101010101" pitchFamily="2" charset="-122"/>
                <a:cs typeface="Arial" panose="020B0604020202020204" pitchFamily="34" charset="0"/>
              </a:rPr>
              <a:t>seems to be</a:t>
            </a:r>
            <a:r>
              <a:rPr lang="en-GB" sz="1200" dirty="0">
                <a:effectLst/>
                <a:latin typeface="Calibri" panose="020F0502020204030204" pitchFamily="34" charset="0"/>
                <a:ea typeface="SimSun" panose="02010600030101010101" pitchFamily="2" charset="-122"/>
                <a:cs typeface="Arial" panose="020B0604020202020204" pitchFamily="34" charset="0"/>
              </a:rPr>
              <a:t> completely mediated by p. As when we took out p, there wasn’t any genetic overlap.</a:t>
            </a:r>
            <a:endParaRPr lang="en-GB" sz="1200" dirty="0">
              <a:solidFill>
                <a:srgbClr val="000000"/>
              </a:solidFill>
              <a:effectLst/>
              <a:latin typeface="Calibri" panose="020F0502020204030204" pitchFamily="34" charset="0"/>
              <a:ea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6DE46567-FC8D-BD41-825E-27898D76FA1F}" type="slidenum">
              <a:rPr lang="en-US" smtClean="0"/>
              <a:t>18</a:t>
            </a:fld>
            <a:endParaRPr lang="en-US"/>
          </a:p>
        </p:txBody>
      </p:sp>
    </p:spTree>
    <p:extLst>
      <p:ext uri="{BB962C8B-B14F-4D97-AF65-F5344CB8AC3E}">
        <p14:creationId xmlns:p14="http://schemas.microsoft.com/office/powerpoint/2010/main" val="3141264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effectLst/>
                <a:latin typeface="ITCGaramondStd"/>
              </a:rPr>
              <a:t>We also observed increase in genetic correlations. For ex, OCD and ADHD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dirty="0">
              <a:effectLst/>
              <a:latin typeface="ITCGaramondStd"/>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effectLst/>
                <a:latin typeface="ITCGaramondStd"/>
              </a:rPr>
              <a:t>The correlations between them was small and negative, but after removing p, the correlation between them increased significantly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dirty="0">
              <a:effectLst/>
              <a:latin typeface="ITCGaramondStd"/>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000" dirty="0">
                <a:effectLst/>
                <a:latin typeface="CIDFont+F3"/>
              </a:rPr>
              <a:t>This finding is actually in line with</a:t>
            </a:r>
            <a:r>
              <a:rPr lang="en-GB" sz="1000" b="0" i="0" u="none" strike="noStrike" dirty="0">
                <a:solidFill>
                  <a:schemeClr val="tx1"/>
                </a:solidFill>
                <a:effectLst/>
                <a:latin typeface="CIDFont+F3"/>
              </a:rPr>
              <a:t> </a:t>
            </a:r>
            <a:r>
              <a:rPr lang="en-GB" sz="1200" b="0" i="0" u="none" strike="noStrike" dirty="0">
                <a:solidFill>
                  <a:srgbClr val="2E2E2E"/>
                </a:solidFill>
                <a:effectLst/>
                <a:latin typeface="ElsevierGulliver"/>
              </a:rPr>
              <a:t>the current clinical perspective because ADHD and OCD are thought to be at the opposite extremes of the impulsivity-compulsivity continuum. </a:t>
            </a:r>
            <a:endParaRPr lang="en-GB" sz="1200" dirty="0">
              <a:effectLst/>
              <a:latin typeface="ITCGaramondStd"/>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dirty="0">
              <a:effectLst/>
              <a:latin typeface="ITCGaramondStd"/>
              <a:ea typeface="Calibri" panose="020F050202020403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6DE46567-FC8D-BD41-825E-27898D76FA1F}" type="slidenum">
              <a:rPr lang="en-US" smtClean="0"/>
              <a:t>19</a:t>
            </a:fld>
            <a:endParaRPr lang="en-US"/>
          </a:p>
        </p:txBody>
      </p:sp>
    </p:spTree>
    <p:extLst>
      <p:ext uri="{BB962C8B-B14F-4D97-AF65-F5344CB8AC3E}">
        <p14:creationId xmlns:p14="http://schemas.microsoft.com/office/powerpoint/2010/main" val="37543969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u="none" strike="noStrike" dirty="0">
                <a:solidFill>
                  <a:srgbClr val="000000"/>
                </a:solidFill>
                <a:effectLst/>
                <a:latin typeface="Calibri" panose="020F0502020204030204" pitchFamily="34" charset="0"/>
              </a:rPr>
              <a:t>Genetic and genomic research showed that there is a great degree of genetic overlap across psychiatric diagnoses.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b="0" i="0" u="none" strike="noStrike" dirty="0">
              <a:solidFill>
                <a:srgbClr val="000000"/>
              </a:solidFill>
              <a:effectLst/>
              <a:latin typeface="Calibri" panose="020F0502020204030204" pitchFamily="34" charset="0"/>
            </a:endParaRPr>
          </a:p>
        </p:txBody>
      </p:sp>
      <p:sp>
        <p:nvSpPr>
          <p:cNvPr id="4" name="Slide Number Placeholder 3"/>
          <p:cNvSpPr>
            <a:spLocks noGrp="1"/>
          </p:cNvSpPr>
          <p:nvPr>
            <p:ph type="sldNum" sz="quarter" idx="5"/>
          </p:nvPr>
        </p:nvSpPr>
        <p:spPr/>
        <p:txBody>
          <a:bodyPr/>
          <a:lstStyle/>
          <a:p>
            <a:fld id="{6DE46567-FC8D-BD41-825E-27898D76FA1F}" type="slidenum">
              <a:rPr lang="en-US" smtClean="0"/>
              <a:t>2</a:t>
            </a:fld>
            <a:endParaRPr lang="en-US"/>
          </a:p>
        </p:txBody>
      </p:sp>
    </p:spTree>
    <p:extLst>
      <p:ext uri="{BB962C8B-B14F-4D97-AF65-F5344CB8AC3E}">
        <p14:creationId xmlns:p14="http://schemas.microsoft.com/office/powerpoint/2010/main" val="110960855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effectLst/>
                <a:latin typeface="ITCGaramondStd"/>
              </a:rPr>
              <a:t>One of the most interesting patterns of change was WHERE THE GENETIC CORRELATION BETWEEN PAIRS OF DISORDERS GOES FROM POSITIVE TO NEGATIVE.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dirty="0">
              <a:effectLst/>
              <a:latin typeface="CIDFont+F3"/>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effectLst/>
                <a:latin typeface="CIDFont+F3"/>
              </a:rPr>
              <a:t>For ex, MDD and SCZ</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dirty="0">
              <a:effectLst/>
              <a:latin typeface="CIDFont+F3"/>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effectLst/>
                <a:latin typeface="CIDFont+F3"/>
              </a:rPr>
              <a:t>So, these disorders became inversely correlated after taking out p, which might indicate that genetic variants operate in opposite directions in the development of these two disorders. And the original positive correlation between them was due to the contribution of p.</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dirty="0">
              <a:effectLst/>
              <a:latin typeface="Calibri" panose="020F0502020204030204" pitchFamily="34" charset="0"/>
              <a:ea typeface="Calibri" panose="020F050202020403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6DE46567-FC8D-BD41-825E-27898D76FA1F}" type="slidenum">
              <a:rPr lang="en-US" smtClean="0"/>
              <a:t>20</a:t>
            </a:fld>
            <a:endParaRPr lang="en-US"/>
          </a:p>
        </p:txBody>
      </p:sp>
    </p:spTree>
    <p:extLst>
      <p:ext uri="{BB962C8B-B14F-4D97-AF65-F5344CB8AC3E}">
        <p14:creationId xmlns:p14="http://schemas.microsoft.com/office/powerpoint/2010/main" val="170613016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800" kern="0" dirty="0">
                <a:solidFill>
                  <a:srgbClr val="000000"/>
                </a:solidFill>
                <a:effectLst/>
                <a:latin typeface="Calibri" panose="020F0502020204030204" pitchFamily="34" charset="0"/>
                <a:ea typeface="Times New Roman" panose="02020603050405020304" pitchFamily="18" charset="0"/>
              </a:rPr>
              <a:t>This is just a different way of showing the same results, using ADHD as an example here. /// </a:t>
            </a:r>
            <a:r>
              <a:rPr lang="en-GB" sz="1200" kern="0" dirty="0">
                <a:solidFill>
                  <a:srgbClr val="000000"/>
                </a:solidFill>
                <a:effectLst/>
                <a:latin typeface="Calibri" panose="020F0502020204030204" pitchFamily="34" charset="0"/>
                <a:ea typeface="Times New Roman" panose="02020603050405020304" pitchFamily="18" charset="0"/>
              </a:rPr>
              <a:t>This figure shows the genetic correlations between ADHD and the other 10 disorders. The blue line represents the genetic correlations before residualizing for p, and the red line is genetic correlations for the non-p disorders.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0" dirty="0">
              <a:solidFill>
                <a:srgbClr val="000000"/>
              </a:solidFill>
              <a:effectLst/>
              <a:latin typeface="Calibri" panose="020F0502020204030204" pitchFamily="34" charset="0"/>
              <a:ea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0" dirty="0">
                <a:solidFill>
                  <a:srgbClr val="000000"/>
                </a:solidFill>
                <a:effectLst/>
                <a:latin typeface="Calibri" panose="020F0502020204030204" pitchFamily="34" charset="0"/>
                <a:ea typeface="Times New Roman" panose="02020603050405020304" pitchFamily="18" charset="0"/>
              </a:rPr>
              <a:t>The major finding here is that the changes </a:t>
            </a:r>
            <a:r>
              <a:rPr lang="en-GB" sz="1800" dirty="0">
                <a:solidFill>
                  <a:srgbClr val="000000"/>
                </a:solidFill>
                <a:effectLst/>
                <a:latin typeface="Calibri" panose="020F0502020204030204" pitchFamily="34" charset="0"/>
                <a:ea typeface="Times New Roman" panose="02020603050405020304" pitchFamily="18" charset="0"/>
              </a:rPr>
              <a:t>in genetic correlations are not uniform (so the blue and the red lines are not parallel)</a:t>
            </a:r>
          </a:p>
          <a:p>
            <a:endParaRPr lang="en-US" dirty="0"/>
          </a:p>
        </p:txBody>
      </p:sp>
      <p:sp>
        <p:nvSpPr>
          <p:cNvPr id="4" name="Slide Number Placeholder 3"/>
          <p:cNvSpPr>
            <a:spLocks noGrp="1"/>
          </p:cNvSpPr>
          <p:nvPr>
            <p:ph type="sldNum" sz="quarter" idx="5"/>
          </p:nvPr>
        </p:nvSpPr>
        <p:spPr/>
        <p:txBody>
          <a:bodyPr/>
          <a:lstStyle/>
          <a:p>
            <a:fld id="{6DE46567-FC8D-BD41-825E-27898D76FA1F}" type="slidenum">
              <a:rPr lang="en-US" smtClean="0"/>
              <a:t>21</a:t>
            </a:fld>
            <a:endParaRPr lang="en-US"/>
          </a:p>
        </p:txBody>
      </p:sp>
    </p:spTree>
    <p:extLst>
      <p:ext uri="{BB962C8B-B14F-4D97-AF65-F5344CB8AC3E}">
        <p14:creationId xmlns:p14="http://schemas.microsoft.com/office/powerpoint/2010/main" val="156023086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solidFill>
                  <a:srgbClr val="000000"/>
                </a:solidFill>
                <a:effectLst/>
                <a:latin typeface="Calibri" panose="020F0502020204030204" pitchFamily="34" charset="0"/>
                <a:ea typeface="Times New Roman" panose="02020603050405020304" pitchFamily="18" charset="0"/>
              </a:rPr>
              <a:t>For example, if we look at the genetic correlations between ADHD with PTSD and MDD. Uncorrected for p, the genetic correlation between ADHD and PTSD is very high, 0.72. When they are corrected for p, the genetic correlation declines to 0.5, a nonsignificant difference. Thus, the substantial genetic correlation between ADHD and PTSD is largely independent of p.</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dirty="0">
              <a:solidFill>
                <a:srgbClr val="000000"/>
              </a:solidFill>
              <a:effectLst/>
              <a:latin typeface="Calibri" panose="020F0502020204030204" pitchFamily="34" charset="0"/>
              <a:ea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solidFill>
                  <a:srgbClr val="000000"/>
                </a:solidFill>
                <a:effectLst/>
                <a:latin typeface="Calibri" panose="020F0502020204030204" pitchFamily="34" charset="0"/>
                <a:ea typeface="Times New Roman" panose="02020603050405020304" pitchFamily="18" charset="0"/>
              </a:rPr>
              <a:t>In contrast, for ADHD &amp; MDD, the genetic correlation dropped from 0.52 to -0.08. So, genetic overlap btw them disappeared when they are corrected for p. This suggests that </a:t>
            </a:r>
            <a:r>
              <a:rPr lang="en-GB" sz="1200" dirty="0">
                <a:solidFill>
                  <a:srgbClr val="000000"/>
                </a:solidFill>
                <a:effectLst/>
                <a:latin typeface="Calibri" panose="020F0502020204030204" pitchFamily="34" charset="0"/>
                <a:ea typeface="SimSun" panose="02010600030101010101" pitchFamily="2" charset="-122"/>
                <a:cs typeface="Arial" panose="020B0604020202020204" pitchFamily="34" charset="0"/>
              </a:rPr>
              <a:t>the</a:t>
            </a:r>
            <a:r>
              <a:rPr lang="en-GB" sz="1200" dirty="0">
                <a:effectLst/>
                <a:latin typeface="Calibri" panose="020F0502020204030204" pitchFamily="34" charset="0"/>
                <a:ea typeface="SimSun" panose="02010600030101010101" pitchFamily="2" charset="-122"/>
                <a:cs typeface="Arial" panose="020B0604020202020204" pitchFamily="34" charset="0"/>
              </a:rPr>
              <a:t> genetic relationship between ADHD and MDD is completely mediated by p. </a:t>
            </a:r>
            <a:endParaRPr lang="en-GB" sz="1200" dirty="0">
              <a:solidFill>
                <a:srgbClr val="000000"/>
              </a:solidFill>
              <a:effectLst/>
              <a:latin typeface="Calibri" panose="020F0502020204030204" pitchFamily="34" charset="0"/>
              <a:ea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dirty="0">
              <a:solidFill>
                <a:srgbClr val="000000"/>
              </a:solidFill>
              <a:effectLst/>
              <a:latin typeface="Calibri" panose="020F0502020204030204" pitchFamily="34" charset="0"/>
              <a:ea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solidFill>
                  <a:srgbClr val="000000"/>
                </a:solidFill>
                <a:effectLst/>
                <a:latin typeface="Calibri" panose="020F0502020204030204" pitchFamily="34" charset="0"/>
                <a:ea typeface="Times New Roman" panose="02020603050405020304" pitchFamily="18" charset="0"/>
              </a:rPr>
              <a:t>AND THE IMPORTANT POINT HERE IS THAT THESE differences in reduction in genetic correlations are not simply due to the disorders’ genetic correlations with p,  because both PTSD (0.78) and MDD (0.82) loads high on p. HOWEVER, the reduction with P corrected GENETIC CORRELATION WITH ADHD IS MUCH REDUCED FOR MDD BUT NOT FOR PTSD</a:t>
            </a:r>
            <a:endParaRPr lang="en-GB" sz="1200" dirty="0">
              <a:effectLst/>
              <a:latin typeface="Times New Roman" panose="02020603050405020304" pitchFamily="18" charset="0"/>
              <a:ea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6DE46567-FC8D-BD41-825E-27898D76FA1F}" type="slidenum">
              <a:rPr lang="en-US" smtClean="0"/>
              <a:t>22</a:t>
            </a:fld>
            <a:endParaRPr lang="en-US"/>
          </a:p>
        </p:txBody>
      </p:sp>
    </p:spTree>
    <p:extLst>
      <p:ext uri="{BB962C8B-B14F-4D97-AF65-F5344CB8AC3E}">
        <p14:creationId xmlns:p14="http://schemas.microsoft.com/office/powerpoint/2010/main" val="216025408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800" dirty="0">
                <a:effectLst/>
                <a:latin typeface="Calibri" panose="020F0502020204030204" pitchFamily="34" charset="0"/>
                <a:ea typeface="Calibri" panose="020F0502020204030204" pitchFamily="34" charset="0"/>
                <a:cs typeface="Arial" panose="020B0604020202020204" pitchFamily="34" charset="0"/>
              </a:rPr>
              <a:t>So, these were the results for genetic correlations between the disorders.</a:t>
            </a:r>
          </a:p>
          <a:p>
            <a:endParaRPr lang="en-GB" sz="1800" dirty="0">
              <a:effectLst/>
              <a:latin typeface="Calibri" panose="020F0502020204030204" pitchFamily="34" charset="0"/>
              <a:ea typeface="Calibri" panose="020F0502020204030204" pitchFamily="34" charset="0"/>
              <a:cs typeface="Arial" panose="020B0604020202020204" pitchFamily="34" charset="0"/>
            </a:endParaRPr>
          </a:p>
          <a:p>
            <a:r>
              <a:rPr lang="en-GB" sz="1800" dirty="0">
                <a:effectLst/>
                <a:latin typeface="Calibri" panose="020F0502020204030204" pitchFamily="34" charset="0"/>
                <a:ea typeface="Calibri" panose="020F0502020204030204" pitchFamily="34" charset="0"/>
                <a:cs typeface="Arial" panose="020B0604020202020204" pitchFamily="34" charset="0"/>
              </a:rPr>
              <a:t>Next, we looked at the genetic correlations between the disorders –both uncorrected and corrected for p- and external traits.</a:t>
            </a:r>
          </a:p>
          <a:p>
            <a:endParaRPr lang="en-GB" sz="1800" dirty="0">
              <a:effectLst/>
              <a:latin typeface="Calibri" panose="020F0502020204030204" pitchFamily="34" charset="0"/>
              <a:ea typeface="Calibri" panose="020F050202020403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effectLst/>
                <a:latin typeface="Calibri" panose="020F0502020204030204" pitchFamily="34" charset="0"/>
                <a:ea typeface="SimSun" panose="02010600030101010101" pitchFamily="2" charset="-122"/>
                <a:cs typeface="Arial" panose="020B0604020202020204" pitchFamily="34" charset="0"/>
              </a:rPr>
              <a:t>In terms of external traits, we focused on four broad categories of traits: socio-demographic, anthropometric, health-related, and psychological traits. So, there are a lot of results but today I will show you some of the interesting ones…</a:t>
            </a:r>
            <a:endParaRPr lang="en-GB" sz="1800" dirty="0">
              <a:effectLst/>
              <a:latin typeface="Calibri" panose="020F0502020204030204" pitchFamily="34" charset="0"/>
              <a:ea typeface="Calibri" panose="020F0502020204030204" pitchFamily="34" charset="0"/>
              <a:cs typeface="Arial" panose="020B0604020202020204" pitchFamily="34" charset="0"/>
            </a:endParaRPr>
          </a:p>
          <a:p>
            <a:pPr marL="0" marR="0" lvl="0" indent="0" algn="l" defTabSz="914400" rtl="0" eaLnBrk="1" fontAlgn="auto" latinLnBrk="0" hangingPunct="1">
              <a:lnSpc>
                <a:spcPct val="150000"/>
              </a:lnSpc>
              <a:spcBef>
                <a:spcPts val="0"/>
              </a:spcBef>
              <a:spcAft>
                <a:spcPts val="0"/>
              </a:spcAft>
              <a:buClrTx/>
              <a:buSzTx/>
              <a:buFontTx/>
              <a:buNone/>
              <a:tabLst/>
              <a:defRPr/>
            </a:pPr>
            <a:endParaRPr lang="en-GB" sz="1800" dirty="0">
              <a:solidFill>
                <a:srgbClr val="000000"/>
              </a:solidFill>
              <a:latin typeface="Calibri" panose="020F0502020204030204" pitchFamily="34" charset="0"/>
            </a:endParaRPr>
          </a:p>
        </p:txBody>
      </p:sp>
      <p:sp>
        <p:nvSpPr>
          <p:cNvPr id="4" name="Slide Number Placeholder 3"/>
          <p:cNvSpPr>
            <a:spLocks noGrp="1"/>
          </p:cNvSpPr>
          <p:nvPr>
            <p:ph type="sldNum" sz="quarter" idx="5"/>
          </p:nvPr>
        </p:nvSpPr>
        <p:spPr/>
        <p:txBody>
          <a:bodyPr/>
          <a:lstStyle/>
          <a:p>
            <a:fld id="{6DE46567-FC8D-BD41-825E-27898D76FA1F}" type="slidenum">
              <a:rPr lang="en-US" smtClean="0"/>
              <a:t>23</a:t>
            </a:fld>
            <a:endParaRPr lang="en-US"/>
          </a:p>
        </p:txBody>
      </p:sp>
    </p:spTree>
    <p:extLst>
      <p:ext uri="{BB962C8B-B14F-4D97-AF65-F5344CB8AC3E}">
        <p14:creationId xmlns:p14="http://schemas.microsoft.com/office/powerpoint/2010/main" val="186559129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effectLst/>
                <a:latin typeface="Calibri" panose="020F0502020204030204" pitchFamily="34" charset="0"/>
                <a:ea typeface="SimSun" panose="02010600030101010101" pitchFamily="2" charset="-122"/>
                <a:cs typeface="Arial" panose="020B0604020202020204" pitchFamily="34" charset="0"/>
              </a:rPr>
              <a:t>Overall, our results showed that removing shared genetic effects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800" dirty="0">
              <a:effectLst/>
              <a:latin typeface="Calibri" panose="020F0502020204030204" pitchFamily="34" charset="0"/>
              <a:ea typeface="SimSun" panose="02010600030101010101" pitchFamily="2" charset="-122"/>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800" dirty="0">
              <a:effectLst/>
              <a:latin typeface="Calibri" panose="020F0502020204030204" pitchFamily="34" charset="0"/>
              <a:ea typeface="SimSun" panose="02010600030101010101" pitchFamily="2" charset="-122"/>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800" dirty="0">
              <a:effectLst/>
              <a:latin typeface="Calibri" panose="020F0502020204030204" pitchFamily="34" charset="0"/>
              <a:ea typeface="SimSun" panose="02010600030101010101" pitchFamily="2" charset="-122"/>
              <a:cs typeface="Arial" panose="020B0604020202020204" pitchFamily="34" charset="0"/>
            </a:endParaRPr>
          </a:p>
          <a:p>
            <a:endParaRPr lang="en-GB" sz="1800" dirty="0">
              <a:effectLst/>
              <a:latin typeface="Calibri" panose="020F0502020204030204" pitchFamily="34" charset="0"/>
              <a:ea typeface="SimSun" panose="02010600030101010101" pitchFamily="2" charset="-122"/>
            </a:endParaRPr>
          </a:p>
          <a:p>
            <a:endParaRPr lang="en-GB" sz="1800" dirty="0">
              <a:effectLst/>
              <a:latin typeface="Calibri" panose="020F0502020204030204" pitchFamily="34" charset="0"/>
              <a:ea typeface="SimSun" panose="02010600030101010101" pitchFamily="2" charset="-122"/>
            </a:endParaRPr>
          </a:p>
        </p:txBody>
      </p:sp>
      <p:sp>
        <p:nvSpPr>
          <p:cNvPr id="4" name="Slide Number Placeholder 3"/>
          <p:cNvSpPr>
            <a:spLocks noGrp="1"/>
          </p:cNvSpPr>
          <p:nvPr>
            <p:ph type="sldNum" sz="quarter" idx="5"/>
          </p:nvPr>
        </p:nvSpPr>
        <p:spPr/>
        <p:txBody>
          <a:bodyPr/>
          <a:lstStyle/>
          <a:p>
            <a:fld id="{6DE46567-FC8D-BD41-825E-27898D76FA1F}" type="slidenum">
              <a:rPr lang="en-US" smtClean="0"/>
              <a:t>24</a:t>
            </a:fld>
            <a:endParaRPr lang="en-US"/>
          </a:p>
        </p:txBody>
      </p:sp>
    </p:spTree>
    <p:extLst>
      <p:ext uri="{BB962C8B-B14F-4D97-AF65-F5344CB8AC3E}">
        <p14:creationId xmlns:p14="http://schemas.microsoft.com/office/powerpoint/2010/main" val="31950259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effectLst/>
                <a:latin typeface="Calibri" panose="020F0502020204030204" pitchFamily="34" charset="0"/>
                <a:ea typeface="SimSun" panose="02010600030101010101" pitchFamily="2" charset="-122"/>
                <a:cs typeface="Arial" panose="020B0604020202020204" pitchFamily="34" charset="0"/>
              </a:rPr>
              <a:t>This figure shows the genetic correlations btw the disorders and psychological traits.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800" dirty="0">
              <a:effectLst/>
              <a:latin typeface="Calibri" panose="020F0502020204030204" pitchFamily="34" charset="0"/>
              <a:ea typeface="SimSun" panose="02010600030101010101" pitchFamily="2" charset="-122"/>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effectLst/>
                <a:latin typeface="Calibri" panose="020F0502020204030204" pitchFamily="34" charset="0"/>
                <a:ea typeface="SimSun" panose="02010600030101010101" pitchFamily="2" charset="-122"/>
                <a:cs typeface="Arial" panose="020B0604020202020204" pitchFamily="34" charset="0"/>
              </a:rPr>
              <a:t>In most of the cases, the genetic correlations were lower for the non-p disorders than for the uncorrected disorders, and these differences were significant, as you can see here.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800" dirty="0">
              <a:effectLst/>
              <a:latin typeface="Calibri" panose="020F0502020204030204" pitchFamily="34" charset="0"/>
              <a:ea typeface="SimSun" panose="02010600030101010101" pitchFamily="2" charset="-122"/>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800" dirty="0">
              <a:effectLst/>
              <a:latin typeface="Calibri" panose="020F0502020204030204" pitchFamily="34" charset="0"/>
              <a:ea typeface="SimSun" panose="02010600030101010101" pitchFamily="2" charset="-122"/>
              <a:cs typeface="Arial" panose="020B0604020202020204" pitchFamily="34" charset="0"/>
            </a:endParaRPr>
          </a:p>
          <a:p>
            <a:endParaRPr lang="en-GB" sz="1800" dirty="0">
              <a:effectLst/>
              <a:latin typeface="Calibri" panose="020F0502020204030204" pitchFamily="34" charset="0"/>
              <a:ea typeface="SimSun" panose="02010600030101010101" pitchFamily="2" charset="-122"/>
            </a:endParaRPr>
          </a:p>
          <a:p>
            <a:endParaRPr lang="en-GB" sz="1800" dirty="0">
              <a:effectLst/>
              <a:latin typeface="Calibri" panose="020F0502020204030204" pitchFamily="34" charset="0"/>
              <a:ea typeface="SimSun" panose="02010600030101010101" pitchFamily="2" charset="-122"/>
            </a:endParaRPr>
          </a:p>
        </p:txBody>
      </p:sp>
      <p:sp>
        <p:nvSpPr>
          <p:cNvPr id="4" name="Slide Number Placeholder 3"/>
          <p:cNvSpPr>
            <a:spLocks noGrp="1"/>
          </p:cNvSpPr>
          <p:nvPr>
            <p:ph type="sldNum" sz="quarter" idx="5"/>
          </p:nvPr>
        </p:nvSpPr>
        <p:spPr/>
        <p:txBody>
          <a:bodyPr/>
          <a:lstStyle/>
          <a:p>
            <a:fld id="{6DE46567-FC8D-BD41-825E-27898D76FA1F}" type="slidenum">
              <a:rPr lang="en-US" smtClean="0"/>
              <a:t>25</a:t>
            </a:fld>
            <a:endParaRPr lang="en-US"/>
          </a:p>
        </p:txBody>
      </p:sp>
    </p:spTree>
    <p:extLst>
      <p:ext uri="{BB962C8B-B14F-4D97-AF65-F5344CB8AC3E}">
        <p14:creationId xmlns:p14="http://schemas.microsoft.com/office/powerpoint/2010/main" val="38941605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effectLst/>
                <a:latin typeface="Calibri" panose="020F0502020204030204" pitchFamily="34" charset="0"/>
                <a:ea typeface="SimSun" panose="02010600030101010101" pitchFamily="2" charset="-122"/>
                <a:cs typeface="Arial" panose="020B0604020202020204" pitchFamily="34" charset="0"/>
              </a:rPr>
              <a:t>For example, consider sensitivity to environmental stress. So, uncorrected for p, genetic correlations between sensitivity to environmental stress and most of the disorders were positive and sometimes substantial. However, for non-p disorders, these correlations were significantly lower, almost 0.</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800" dirty="0">
              <a:effectLst/>
              <a:latin typeface="Calibri" panose="020F0502020204030204" pitchFamily="34" charset="0"/>
              <a:ea typeface="SimSun" panose="02010600030101010101" pitchFamily="2" charset="-122"/>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effectLst/>
                <a:latin typeface="Calibri" panose="020F0502020204030204" pitchFamily="34" charset="0"/>
                <a:ea typeface="SimSun" panose="02010600030101010101" pitchFamily="2" charset="-122"/>
                <a:cs typeface="Arial" panose="020B0604020202020204" pitchFamily="34" charset="0"/>
              </a:rPr>
              <a:t>So, it seems that, p explains the initial genetic overlap between sensitivity to environmental stress and these disorders. And we took out p, there wasn’t any overlap.</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800" dirty="0">
              <a:effectLst/>
              <a:latin typeface="Calibri" panose="020F0502020204030204" pitchFamily="34" charset="0"/>
              <a:ea typeface="SimSun" panose="02010600030101010101" pitchFamily="2" charset="-122"/>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800" dirty="0">
              <a:effectLst/>
              <a:latin typeface="Calibri" panose="020F0502020204030204" pitchFamily="34" charset="0"/>
              <a:ea typeface="SimSun" panose="02010600030101010101" pitchFamily="2" charset="-122"/>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800" dirty="0">
              <a:effectLst/>
              <a:latin typeface="Calibri" panose="020F0502020204030204" pitchFamily="34" charset="0"/>
              <a:ea typeface="SimSun" panose="02010600030101010101" pitchFamily="2" charset="-122"/>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800" dirty="0">
              <a:effectLst/>
              <a:latin typeface="Calibri" panose="020F0502020204030204" pitchFamily="34" charset="0"/>
              <a:ea typeface="SimSun" panose="02010600030101010101" pitchFamily="2" charset="-122"/>
              <a:cs typeface="Arial" panose="020B0604020202020204" pitchFamily="34" charset="0"/>
            </a:endParaRPr>
          </a:p>
          <a:p>
            <a:endParaRPr lang="en-GB" sz="1800" dirty="0">
              <a:effectLst/>
              <a:latin typeface="Calibri" panose="020F0502020204030204" pitchFamily="34" charset="0"/>
              <a:ea typeface="SimSun" panose="02010600030101010101" pitchFamily="2" charset="-122"/>
            </a:endParaRPr>
          </a:p>
        </p:txBody>
      </p:sp>
      <p:sp>
        <p:nvSpPr>
          <p:cNvPr id="4" name="Slide Number Placeholder 3"/>
          <p:cNvSpPr>
            <a:spLocks noGrp="1"/>
          </p:cNvSpPr>
          <p:nvPr>
            <p:ph type="sldNum" sz="quarter" idx="5"/>
          </p:nvPr>
        </p:nvSpPr>
        <p:spPr/>
        <p:txBody>
          <a:bodyPr/>
          <a:lstStyle/>
          <a:p>
            <a:fld id="{6DE46567-FC8D-BD41-825E-27898D76FA1F}" type="slidenum">
              <a:rPr lang="en-US" smtClean="0"/>
              <a:t>26</a:t>
            </a:fld>
            <a:endParaRPr lang="en-US"/>
          </a:p>
        </p:txBody>
      </p:sp>
    </p:spTree>
    <p:extLst>
      <p:ext uri="{BB962C8B-B14F-4D97-AF65-F5344CB8AC3E}">
        <p14:creationId xmlns:p14="http://schemas.microsoft.com/office/powerpoint/2010/main" val="34753299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effectLst/>
                <a:latin typeface="Calibri" panose="020F0502020204030204" pitchFamily="34" charset="0"/>
                <a:ea typeface="SimSun" panose="02010600030101010101" pitchFamily="2" charset="-122"/>
                <a:cs typeface="Arial" panose="020B0604020202020204" pitchFamily="34" charset="0"/>
              </a:rPr>
              <a:t>There was also similar pattern of results for some other traits that often co-occur with most psychiatric disorders, such as loneliness, tiredness and insomnia.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800" dirty="0">
              <a:effectLst/>
              <a:latin typeface="Calibri" panose="020F0502020204030204" pitchFamily="34" charset="0"/>
              <a:ea typeface="SimSun" panose="02010600030101010101" pitchFamily="2" charset="-122"/>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effectLst/>
                <a:latin typeface="Calibri" panose="020F0502020204030204" pitchFamily="34" charset="0"/>
                <a:ea typeface="SimSun" panose="02010600030101010101" pitchFamily="2" charset="-122"/>
                <a:cs typeface="Arial" panose="020B0604020202020204" pitchFamily="34" charset="0"/>
              </a:rPr>
              <a:t>So, it’s like p is explaining the genetic relationship between these traits and the disorders.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800" dirty="0">
              <a:effectLst/>
              <a:latin typeface="Calibri" panose="020F0502020204030204" pitchFamily="34" charset="0"/>
              <a:ea typeface="SimSun" panose="02010600030101010101" pitchFamily="2" charset="-122"/>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800" dirty="0">
              <a:effectLst/>
              <a:latin typeface="Calibri" panose="020F0502020204030204" pitchFamily="34" charset="0"/>
              <a:ea typeface="SimSun" panose="02010600030101010101" pitchFamily="2" charset="-122"/>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800" dirty="0">
              <a:effectLst/>
              <a:latin typeface="Calibri" panose="020F0502020204030204" pitchFamily="34" charset="0"/>
              <a:ea typeface="SimSun" panose="02010600030101010101" pitchFamily="2" charset="-122"/>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800" dirty="0">
              <a:effectLst/>
              <a:latin typeface="Calibri" panose="020F0502020204030204" pitchFamily="34" charset="0"/>
              <a:ea typeface="SimSun" panose="02010600030101010101" pitchFamily="2" charset="-122"/>
              <a:cs typeface="Arial" panose="020B0604020202020204" pitchFamily="34" charset="0"/>
            </a:endParaRPr>
          </a:p>
          <a:p>
            <a:endParaRPr lang="en-GB" sz="1800" dirty="0">
              <a:effectLst/>
              <a:latin typeface="Calibri" panose="020F0502020204030204" pitchFamily="34" charset="0"/>
              <a:ea typeface="SimSun" panose="02010600030101010101" pitchFamily="2" charset="-122"/>
            </a:endParaRPr>
          </a:p>
        </p:txBody>
      </p:sp>
      <p:sp>
        <p:nvSpPr>
          <p:cNvPr id="4" name="Slide Number Placeholder 3"/>
          <p:cNvSpPr>
            <a:spLocks noGrp="1"/>
          </p:cNvSpPr>
          <p:nvPr>
            <p:ph type="sldNum" sz="quarter" idx="5"/>
          </p:nvPr>
        </p:nvSpPr>
        <p:spPr/>
        <p:txBody>
          <a:bodyPr/>
          <a:lstStyle/>
          <a:p>
            <a:fld id="{6DE46567-FC8D-BD41-825E-27898D76FA1F}" type="slidenum">
              <a:rPr lang="en-US" smtClean="0"/>
              <a:t>27</a:t>
            </a:fld>
            <a:endParaRPr lang="en-US"/>
          </a:p>
        </p:txBody>
      </p:sp>
    </p:spTree>
    <p:extLst>
      <p:ext uri="{BB962C8B-B14F-4D97-AF65-F5344CB8AC3E}">
        <p14:creationId xmlns:p14="http://schemas.microsoft.com/office/powerpoint/2010/main" val="361666593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effectLst/>
                <a:latin typeface="Calibri" panose="020F0502020204030204" pitchFamily="34" charset="0"/>
                <a:ea typeface="SimSun" panose="02010600030101010101" pitchFamily="2" charset="-122"/>
                <a:cs typeface="Arial" panose="020B0604020202020204" pitchFamily="34" charset="0"/>
              </a:rPr>
              <a:t>Although most of the changes in correlations were reductions, there were some other patterns of changes.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800" dirty="0">
              <a:effectLst/>
              <a:latin typeface="Calibri" panose="020F0502020204030204" pitchFamily="34" charset="0"/>
              <a:ea typeface="SimSun" panose="02010600030101010101" pitchFamily="2" charset="-122"/>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effectLst/>
                <a:latin typeface="Calibri" panose="020F0502020204030204" pitchFamily="34" charset="0"/>
                <a:ea typeface="SimSun" panose="02010600030101010101" pitchFamily="2" charset="-122"/>
                <a:cs typeface="Arial" panose="020B0604020202020204" pitchFamily="34" charset="0"/>
              </a:rPr>
              <a:t>Here is an interesting one.. educational attainment…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800" dirty="0">
              <a:effectLst/>
              <a:latin typeface="Calibri" panose="020F0502020204030204" pitchFamily="34" charset="0"/>
              <a:ea typeface="SimSun" panose="02010600030101010101" pitchFamily="2" charset="-122"/>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effectLst/>
                <a:latin typeface="Calibri" panose="020F0502020204030204" pitchFamily="34" charset="0"/>
                <a:ea typeface="SimSun" panose="02010600030101010101" pitchFamily="2" charset="-122"/>
                <a:cs typeface="Arial" panose="020B0604020202020204" pitchFamily="34" charset="0"/>
              </a:rPr>
              <a:t>There was a low, positive genetic correlation between educational attainment and both BIP and SCZ. However, after taking out genetic effects with p, the genetic correlations between them increased significantly.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800" dirty="0">
              <a:effectLst/>
              <a:latin typeface="Calibri" panose="020F0502020204030204" pitchFamily="34" charset="0"/>
              <a:ea typeface="SimSun" panose="02010600030101010101" pitchFamily="2" charset="-122"/>
              <a:cs typeface="Arial" panose="020B0604020202020204" pitchFamily="34" charset="0"/>
            </a:endParaRPr>
          </a:p>
        </p:txBody>
      </p:sp>
      <p:sp>
        <p:nvSpPr>
          <p:cNvPr id="4" name="Slide Number Placeholder 3"/>
          <p:cNvSpPr>
            <a:spLocks noGrp="1"/>
          </p:cNvSpPr>
          <p:nvPr>
            <p:ph type="sldNum" sz="quarter" idx="5"/>
          </p:nvPr>
        </p:nvSpPr>
        <p:spPr/>
        <p:txBody>
          <a:bodyPr/>
          <a:lstStyle/>
          <a:p>
            <a:fld id="{6DE46567-FC8D-BD41-825E-27898D76FA1F}" type="slidenum">
              <a:rPr lang="en-US" smtClean="0"/>
              <a:t>28</a:t>
            </a:fld>
            <a:endParaRPr lang="en-US"/>
          </a:p>
        </p:txBody>
      </p:sp>
    </p:spTree>
    <p:extLst>
      <p:ext uri="{BB962C8B-B14F-4D97-AF65-F5344CB8AC3E}">
        <p14:creationId xmlns:p14="http://schemas.microsoft.com/office/powerpoint/2010/main" val="246130429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effectLst/>
                <a:latin typeface="Calibri" panose="020F0502020204030204" pitchFamily="34" charset="0"/>
                <a:ea typeface="SimSun" panose="02010600030101010101" pitchFamily="2" charset="-122"/>
                <a:cs typeface="Arial" panose="020B0604020202020204" pitchFamily="34" charset="0"/>
              </a:rPr>
              <a:t>And lastly, other genetic correlations reversed after accounting for p. For example, the genetic correlation between MDD and several cognitive-related traits such as cognitive performance, executive functioning and noncognitive skills…these original negative correlations changed to positive after accounting for p.</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800" dirty="0">
              <a:effectLst/>
              <a:latin typeface="Calibri" panose="020F0502020204030204" pitchFamily="34" charset="0"/>
              <a:ea typeface="SimSun" panose="02010600030101010101" pitchFamily="2" charset="-122"/>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effectLst/>
                <a:latin typeface="Calibri" panose="020F0502020204030204" pitchFamily="34" charset="0"/>
                <a:ea typeface="SimSun" panose="02010600030101010101" pitchFamily="2" charset="-122"/>
                <a:cs typeface="Arial" panose="020B0604020202020204" pitchFamily="34" charset="0"/>
              </a:rPr>
              <a:t>So, perhaps this general liability to psychopathology, as captured by p here, is more related to cognitive impairments in the context of MDD.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800" dirty="0">
              <a:effectLst/>
              <a:latin typeface="Calibri" panose="020F0502020204030204" pitchFamily="34" charset="0"/>
              <a:ea typeface="SimSun" panose="02010600030101010101" pitchFamily="2" charset="-122"/>
              <a:cs typeface="Arial" panose="020B0604020202020204" pitchFamily="34" charset="0"/>
            </a:endParaRPr>
          </a:p>
          <a:p>
            <a:endParaRPr lang="en-GB" sz="1800" dirty="0">
              <a:effectLst/>
              <a:latin typeface="Calibri" panose="020F0502020204030204" pitchFamily="34" charset="0"/>
              <a:ea typeface="SimSun" panose="02010600030101010101" pitchFamily="2" charset="-122"/>
            </a:endParaRPr>
          </a:p>
        </p:txBody>
      </p:sp>
      <p:sp>
        <p:nvSpPr>
          <p:cNvPr id="4" name="Slide Number Placeholder 3"/>
          <p:cNvSpPr>
            <a:spLocks noGrp="1"/>
          </p:cNvSpPr>
          <p:nvPr>
            <p:ph type="sldNum" sz="quarter" idx="5"/>
          </p:nvPr>
        </p:nvSpPr>
        <p:spPr/>
        <p:txBody>
          <a:bodyPr/>
          <a:lstStyle/>
          <a:p>
            <a:fld id="{6DE46567-FC8D-BD41-825E-27898D76FA1F}" type="slidenum">
              <a:rPr lang="en-US" smtClean="0"/>
              <a:t>29</a:t>
            </a:fld>
            <a:endParaRPr lang="en-US"/>
          </a:p>
        </p:txBody>
      </p:sp>
    </p:spTree>
    <p:extLst>
      <p:ext uri="{BB962C8B-B14F-4D97-AF65-F5344CB8AC3E}">
        <p14:creationId xmlns:p14="http://schemas.microsoft.com/office/powerpoint/2010/main" val="2649323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effectLst/>
                <a:latin typeface="Calibri" panose="020F0502020204030204" pitchFamily="34" charset="0"/>
                <a:ea typeface="SimSun" panose="02010600030101010101" pitchFamily="2" charset="-122"/>
              </a:rPr>
              <a:t>These are the results from a recent multivariate GWAS analysis of 11 major psychiatric disorders conducted by </a:t>
            </a:r>
            <a:r>
              <a:rPr lang="en-GB" sz="1800" dirty="0" err="1">
                <a:effectLst/>
                <a:latin typeface="Calibri" panose="020F0502020204030204" pitchFamily="34" charset="0"/>
                <a:ea typeface="SimSun" panose="02010600030101010101" pitchFamily="2" charset="-122"/>
              </a:rPr>
              <a:t>Grotzinger</a:t>
            </a:r>
            <a:r>
              <a:rPr lang="en-GB" sz="1800" dirty="0">
                <a:effectLst/>
                <a:latin typeface="Calibri" panose="020F0502020204030204" pitchFamily="34" charset="0"/>
                <a:ea typeface="SimSun" panose="02010600030101010101" pitchFamily="2" charset="-122"/>
              </a:rPr>
              <a:t> et al.  As you can see, overall, there is positive genetic correlation between most of the psychiatric disorders.</a:t>
            </a:r>
            <a:endParaRPr lang="en-GB" sz="1200" b="0" i="0" u="none" strike="noStrike" dirty="0">
              <a:solidFill>
                <a:srgbClr val="000000"/>
              </a:solidFill>
              <a:effectLst/>
              <a:latin typeface="Calibri" panose="020F0502020204030204" pitchFamily="34" charset="0"/>
            </a:endParaRPr>
          </a:p>
        </p:txBody>
      </p:sp>
      <p:sp>
        <p:nvSpPr>
          <p:cNvPr id="4" name="Slide Number Placeholder 3"/>
          <p:cNvSpPr>
            <a:spLocks noGrp="1"/>
          </p:cNvSpPr>
          <p:nvPr>
            <p:ph type="sldNum" sz="quarter" idx="5"/>
          </p:nvPr>
        </p:nvSpPr>
        <p:spPr/>
        <p:txBody>
          <a:bodyPr/>
          <a:lstStyle/>
          <a:p>
            <a:fld id="{6DE46567-FC8D-BD41-825E-27898D76FA1F}" type="slidenum">
              <a:rPr lang="en-US" smtClean="0"/>
              <a:t>3</a:t>
            </a:fld>
            <a:endParaRPr lang="en-US"/>
          </a:p>
        </p:txBody>
      </p:sp>
    </p:spTree>
    <p:extLst>
      <p:ext uri="{BB962C8B-B14F-4D97-AF65-F5344CB8AC3E}">
        <p14:creationId xmlns:p14="http://schemas.microsoft.com/office/powerpoint/2010/main" val="228569867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effectLst/>
                <a:latin typeface="Calibri" panose="020F0502020204030204" pitchFamily="34" charset="0"/>
                <a:ea typeface="SimSun" panose="02010600030101010101" pitchFamily="2" charset="-122"/>
                <a:cs typeface="Arial" panose="020B0604020202020204" pitchFamily="34" charset="0"/>
              </a:rPr>
              <a:t>Here is another interesting one.. correlations between ANX and MDD and risk-related behaviour such as risk taking, risk tolerance and no of sexual partners changed from positive to negative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800" dirty="0">
              <a:effectLst/>
              <a:latin typeface="Calibri" panose="020F0502020204030204" pitchFamily="34" charset="0"/>
              <a:ea typeface="SimSun" panose="02010600030101010101" pitchFamily="2" charset="-122"/>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effectLst/>
                <a:latin typeface="Calibri" panose="020F0502020204030204" pitchFamily="34" charset="0"/>
                <a:ea typeface="SimSun" panose="02010600030101010101" pitchFamily="2" charset="-122"/>
                <a:cs typeface="Arial" panose="020B0604020202020204" pitchFamily="34" charset="0"/>
              </a:rPr>
              <a:t>So, it seems that once we took out p, MDD and ANX was associated with increased risk avoidance rather risk-seeking.</a:t>
            </a:r>
          </a:p>
        </p:txBody>
      </p:sp>
      <p:sp>
        <p:nvSpPr>
          <p:cNvPr id="4" name="Slide Number Placeholder 3"/>
          <p:cNvSpPr>
            <a:spLocks noGrp="1"/>
          </p:cNvSpPr>
          <p:nvPr>
            <p:ph type="sldNum" sz="quarter" idx="5"/>
          </p:nvPr>
        </p:nvSpPr>
        <p:spPr/>
        <p:txBody>
          <a:bodyPr/>
          <a:lstStyle/>
          <a:p>
            <a:fld id="{6DE46567-FC8D-BD41-825E-27898D76FA1F}" type="slidenum">
              <a:rPr lang="en-US" smtClean="0"/>
              <a:t>30</a:t>
            </a:fld>
            <a:endParaRPr lang="en-US"/>
          </a:p>
        </p:txBody>
      </p:sp>
    </p:spTree>
    <p:extLst>
      <p:ext uri="{BB962C8B-B14F-4D97-AF65-F5344CB8AC3E}">
        <p14:creationId xmlns:p14="http://schemas.microsoft.com/office/powerpoint/2010/main" val="77974993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u="none" strike="noStrike" kern="1200" baseline="0" dirty="0">
                <a:solidFill>
                  <a:schemeClr val="tx1"/>
                </a:solidFill>
                <a:effectLst/>
                <a:latin typeface="+mn-lt"/>
                <a:ea typeface="+mn-ea"/>
                <a:cs typeface="+mn-cs"/>
              </a:rPr>
              <a:t>I am currently working on a project where we use PGS created from these non-p summary statistics to predict psychopathology symptoms and I am now going to present you some preliminary findings from this project.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b="0" i="0" u="none" strike="noStrike" kern="1200" baseline="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b="0" i="0" u="none" strike="noStrike" kern="1200" baseline="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u="none" strike="noStrike" kern="1200" baseline="0" dirty="0">
                <a:solidFill>
                  <a:schemeClr val="tx1"/>
                </a:solidFill>
                <a:effectLst/>
                <a:latin typeface="+mn-lt"/>
                <a:ea typeface="+mn-ea"/>
                <a:cs typeface="+mn-cs"/>
              </a:rPr>
              <a:t>AND my colleague and the joint first author in this project, </a:t>
            </a:r>
            <a:r>
              <a:rPr lang="en-GB" sz="1200" b="0" i="0" u="none" strike="noStrike" kern="1200" baseline="0" dirty="0" err="1">
                <a:solidFill>
                  <a:schemeClr val="tx1"/>
                </a:solidFill>
                <a:effectLst/>
                <a:latin typeface="+mn-lt"/>
                <a:ea typeface="+mn-ea"/>
                <a:cs typeface="+mn-cs"/>
              </a:rPr>
              <a:t>Wangjingyi</a:t>
            </a:r>
            <a:r>
              <a:rPr lang="en-GB" sz="1200" b="0" i="0" u="none" strike="noStrike" kern="1200" baseline="0" dirty="0">
                <a:solidFill>
                  <a:schemeClr val="tx1"/>
                </a:solidFill>
                <a:effectLst/>
                <a:latin typeface="+mn-lt"/>
                <a:ea typeface="+mn-ea"/>
                <a:cs typeface="+mn-cs"/>
              </a:rPr>
              <a:t> Liao, is working on a project where she used these non-p PGS to investigate the </a:t>
            </a:r>
            <a:r>
              <a:rPr lang="en-GB" sz="1200" b="0" i="0" u="none" strike="noStrike" kern="1200" baseline="0" dirty="0" err="1">
                <a:solidFill>
                  <a:schemeClr val="tx1"/>
                </a:solidFill>
                <a:effectLst/>
                <a:latin typeface="+mn-lt"/>
                <a:ea typeface="+mn-ea"/>
                <a:cs typeface="+mn-cs"/>
              </a:rPr>
              <a:t>xxxx</a:t>
            </a:r>
            <a:r>
              <a:rPr lang="en-GB" sz="1200" b="0" i="0" u="none" strike="noStrike" kern="1200" baseline="0" dirty="0">
                <a:solidFill>
                  <a:schemeClr val="tx1"/>
                </a:solidFill>
                <a:effectLst/>
                <a:latin typeface="+mn-lt"/>
                <a:ea typeface="+mn-ea"/>
                <a:cs typeface="+mn-cs"/>
              </a:rPr>
              <a:t>…she is presenting a poster of her findings at the poster session today (time)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b="0" i="0" u="none" strike="noStrike" kern="1200" baseline="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6DE46567-FC8D-BD41-825E-27898D76FA1F}" type="slidenum">
              <a:rPr lang="en-US" smtClean="0"/>
              <a:t>31</a:t>
            </a:fld>
            <a:endParaRPr lang="en-US"/>
          </a:p>
        </p:txBody>
      </p:sp>
    </p:spTree>
    <p:extLst>
      <p:ext uri="{BB962C8B-B14F-4D97-AF65-F5344CB8AC3E}">
        <p14:creationId xmlns:p14="http://schemas.microsoft.com/office/powerpoint/2010/main" val="44524850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u="none" strike="noStrike" kern="1200" baseline="0" dirty="0">
                <a:solidFill>
                  <a:schemeClr val="tx1"/>
                </a:solidFill>
                <a:effectLst/>
                <a:latin typeface="+mn-lt"/>
                <a:ea typeface="+mn-ea"/>
                <a:cs typeface="+mn-cs"/>
              </a:rPr>
              <a:t>I am currently working on a project where we use PGS created from these non-p summary statistics to predict psychopathology symptoms and I am now going to present you some preliminary findings from this project.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b="0" i="0" u="none" strike="noStrike" kern="1200" baseline="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b="0" i="0" u="none" strike="noStrike" kern="1200" baseline="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u="none" strike="noStrike" kern="1200" baseline="0" dirty="0">
                <a:solidFill>
                  <a:schemeClr val="tx1"/>
                </a:solidFill>
                <a:effectLst/>
                <a:latin typeface="+mn-lt"/>
                <a:ea typeface="+mn-ea"/>
                <a:cs typeface="+mn-cs"/>
              </a:rPr>
              <a:t>AND my colleague and the joint first author in this project, </a:t>
            </a:r>
            <a:r>
              <a:rPr lang="en-GB" sz="1200" b="0" i="0" u="none" strike="noStrike" kern="1200" baseline="0" dirty="0" err="1">
                <a:solidFill>
                  <a:schemeClr val="tx1"/>
                </a:solidFill>
                <a:effectLst/>
                <a:latin typeface="+mn-lt"/>
                <a:ea typeface="+mn-ea"/>
                <a:cs typeface="+mn-cs"/>
              </a:rPr>
              <a:t>Wangjingyi</a:t>
            </a:r>
            <a:r>
              <a:rPr lang="en-GB" sz="1200" b="0" i="0" u="none" strike="noStrike" kern="1200" baseline="0" dirty="0">
                <a:solidFill>
                  <a:schemeClr val="tx1"/>
                </a:solidFill>
                <a:effectLst/>
                <a:latin typeface="+mn-lt"/>
                <a:ea typeface="+mn-ea"/>
                <a:cs typeface="+mn-cs"/>
              </a:rPr>
              <a:t> Liao, is working on a project where she used these non-p PGS to investigate the </a:t>
            </a:r>
            <a:r>
              <a:rPr lang="en-GB" sz="1200" b="0" i="0" u="none" strike="noStrike" kern="1200" baseline="0" dirty="0" err="1">
                <a:solidFill>
                  <a:schemeClr val="tx1"/>
                </a:solidFill>
                <a:effectLst/>
                <a:latin typeface="+mn-lt"/>
                <a:ea typeface="+mn-ea"/>
                <a:cs typeface="+mn-cs"/>
              </a:rPr>
              <a:t>xxxx</a:t>
            </a:r>
            <a:r>
              <a:rPr lang="en-GB" sz="1200" b="0" i="0" u="none" strike="noStrike" kern="1200" baseline="0" dirty="0">
                <a:solidFill>
                  <a:schemeClr val="tx1"/>
                </a:solidFill>
                <a:effectLst/>
                <a:latin typeface="+mn-lt"/>
                <a:ea typeface="+mn-ea"/>
                <a:cs typeface="+mn-cs"/>
              </a:rPr>
              <a:t>…she is presenting a poster of her findings at the poster session today (time)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b="0" i="0" u="none" strike="noStrike" kern="1200" baseline="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6DE46567-FC8D-BD41-825E-27898D76FA1F}" type="slidenum">
              <a:rPr lang="en-US" smtClean="0"/>
              <a:t>32</a:t>
            </a:fld>
            <a:endParaRPr lang="en-US"/>
          </a:p>
        </p:txBody>
      </p:sp>
    </p:spTree>
    <p:extLst>
      <p:ext uri="{BB962C8B-B14F-4D97-AF65-F5344CB8AC3E}">
        <p14:creationId xmlns:p14="http://schemas.microsoft.com/office/powerpoint/2010/main" val="418112496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en-GB" sz="1200" b="0" i="0" u="none" strike="noStrike" kern="1200" baseline="0" dirty="0">
                <a:solidFill>
                  <a:schemeClr val="tx1"/>
                </a:solidFill>
                <a:effectLst/>
                <a:latin typeface="+mn-lt"/>
                <a:ea typeface="+mn-ea"/>
                <a:cs typeface="+mn-cs"/>
              </a:rPr>
              <a:t>So, in summary, we used genomic SEM to create these more specific summary statistics for 11 major psychiatric disorders, that are independent of p.</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dirty="0">
              <a:effectLst/>
              <a:latin typeface="ITCGaramondStd"/>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effectLst/>
                <a:latin typeface="ITCGaramondStd"/>
              </a:rPr>
              <a:t>2) And it’s been powerful because removing this shared genetic variance significantly changed the patterns of genetic </a:t>
            </a:r>
            <a:r>
              <a:rPr lang="en-GB" sz="1200" dirty="0">
                <a:solidFill>
                  <a:srgbClr val="000000"/>
                </a:solidFill>
                <a:effectLst/>
                <a:latin typeface="Calibri" panose="020F0502020204030204" pitchFamily="34" charset="0"/>
                <a:ea typeface="DengXian" panose="02010600030101010101" pitchFamily="2" charset="-122"/>
                <a:cs typeface="Arial" panose="020B0604020202020204" pitchFamily="34" charset="0"/>
              </a:rPr>
              <a:t>relationships between psychiatric disorders.</a:t>
            </a:r>
            <a:r>
              <a:rPr lang="en-GB" sz="1200" dirty="0">
                <a:solidFill>
                  <a:srgbClr val="000000"/>
                </a:solidFill>
                <a:effectLst/>
                <a:latin typeface="ITCGaramondStd"/>
                <a:ea typeface="DengXian" panose="02010600030101010101" pitchFamily="2" charset="-122"/>
                <a:cs typeface="Arial" panose="020B0604020202020204" pitchFamily="34" charset="0"/>
              </a:rPr>
              <a:t>.</a:t>
            </a:r>
            <a:r>
              <a:rPr lang="en-GB" sz="1200" dirty="0">
                <a:effectLst/>
                <a:latin typeface="ITCGaramondStd"/>
              </a:rPr>
              <a:t> and it’s not just lowering all genetic correlations. It showed us a different genetic landscape of psychopathology.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800" dirty="0">
              <a:solidFill>
                <a:srgbClr val="000000"/>
              </a:solidFill>
              <a:effectLst/>
              <a:latin typeface="Calibri" panose="020F050202020403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effectLst/>
                <a:latin typeface="ITCGaramondStd"/>
              </a:rPr>
              <a:t>3) And the changes in genetic correlations with external traits also showed </a:t>
            </a:r>
            <a:r>
              <a:rPr lang="en-GB" sz="1800" dirty="0">
                <a:solidFill>
                  <a:srgbClr val="000000"/>
                </a:solidFill>
                <a:effectLst/>
                <a:latin typeface="Calibri" panose="020F0502020204030204" pitchFamily="34" charset="0"/>
                <a:ea typeface="Calibri" panose="020F0502020204030204" pitchFamily="34" charset="0"/>
              </a:rPr>
              <a:t>greater specificity.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800" dirty="0">
              <a:solidFill>
                <a:srgbClr val="000000"/>
              </a:solidFill>
              <a:effectLst/>
              <a:latin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effectLst/>
                <a:latin typeface="ITCGaramondStd"/>
              </a:rPr>
              <a:t>We also run further analyses, for example we identified </a:t>
            </a:r>
            <a:r>
              <a:rPr lang="en-GB" sz="1800" dirty="0">
                <a:effectLst/>
                <a:latin typeface="Calibri" panose="020F0502020204030204" pitchFamily="34" charset="0"/>
                <a:ea typeface="Calibri" panose="020F0502020204030204" pitchFamily="34" charset="0"/>
              </a:rPr>
              <a:t>independent significant hits for the non-p factors, and conducted functional annotation…it’s all in the pre-print of our paper.</a:t>
            </a:r>
            <a:endParaRPr lang="en-GB" sz="1800" dirty="0">
              <a:effectLst/>
              <a:latin typeface="ITCGaramondStd"/>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800" dirty="0">
              <a:solidFill>
                <a:srgbClr val="000000"/>
              </a:solidFill>
              <a:effectLst/>
              <a:latin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solidFill>
                  <a:srgbClr val="000000"/>
                </a:solidFill>
                <a:effectLst/>
                <a:latin typeface="Calibri" panose="020F0502020204030204" pitchFamily="34" charset="0"/>
              </a:rPr>
              <a:t>So our result overall highlight the importance of considering </a:t>
            </a:r>
            <a:r>
              <a:rPr lang="en-GB" sz="1800" dirty="0">
                <a:effectLst/>
                <a:latin typeface="Arial" panose="020B0604020202020204" pitchFamily="34" charset="0"/>
                <a:ea typeface="DengXian" panose="02010600030101010101" pitchFamily="2" charset="-122"/>
                <a:cs typeface="Times New Roman" panose="02020603050405020304" pitchFamily="18" charset="0"/>
              </a:rPr>
              <a:t>both generality and specificity in psychiatric genetics. </a:t>
            </a:r>
            <a:r>
              <a:rPr lang="en-GB" sz="1800" b="0" i="0" u="none" strike="noStrike" kern="1200" baseline="0" dirty="0">
                <a:solidFill>
                  <a:schemeClr val="tx1"/>
                </a:solidFill>
                <a:effectLst/>
                <a:latin typeface="+mn-lt"/>
                <a:ea typeface="+mn-ea"/>
                <a:cs typeface="+mn-cs"/>
              </a:rPr>
              <a:t>So, depending on the specific purpose of a genetic study, researchers can consider </a:t>
            </a:r>
            <a:r>
              <a:rPr lang="en-GB" sz="1800" b="0" i="0" u="none" strike="noStrike" kern="1200" baseline="0" dirty="0" err="1">
                <a:solidFill>
                  <a:schemeClr val="tx1"/>
                </a:solidFill>
                <a:effectLst/>
                <a:latin typeface="+mn-lt"/>
                <a:ea typeface="+mn-ea"/>
                <a:cs typeface="+mn-cs"/>
              </a:rPr>
              <a:t>partialling</a:t>
            </a:r>
            <a:r>
              <a:rPr lang="en-GB" sz="1800" b="0" i="0" u="none" strike="noStrike" kern="1200" baseline="0" dirty="0">
                <a:solidFill>
                  <a:schemeClr val="tx1"/>
                </a:solidFill>
                <a:effectLst/>
                <a:latin typeface="+mn-lt"/>
                <a:ea typeface="+mn-ea"/>
                <a:cs typeface="+mn-cs"/>
              </a:rPr>
              <a:t> out p-related genetic variance. This will of course remove some of the genetic variance, but whatever is remaining, will be more trait-specific, and possibly more relevant from a research and clinical perspective.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800" dirty="0">
              <a:effectLst/>
              <a:latin typeface="Arial" panose="020B0604020202020204" pitchFamily="34" charset="0"/>
              <a:ea typeface="DengXian"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dirty="0">
              <a:effectLst/>
              <a:latin typeface="ITCGaramondStd"/>
            </a:endParaRPr>
          </a:p>
        </p:txBody>
      </p:sp>
      <p:sp>
        <p:nvSpPr>
          <p:cNvPr id="4" name="Slide Number Placeholder 3"/>
          <p:cNvSpPr>
            <a:spLocks noGrp="1"/>
          </p:cNvSpPr>
          <p:nvPr>
            <p:ph type="sldNum" sz="quarter" idx="5"/>
          </p:nvPr>
        </p:nvSpPr>
        <p:spPr/>
        <p:txBody>
          <a:bodyPr/>
          <a:lstStyle/>
          <a:p>
            <a:fld id="{6DE46567-FC8D-BD41-825E-27898D76FA1F}" type="slidenum">
              <a:rPr lang="en-US" smtClean="0"/>
              <a:t>33</a:t>
            </a:fld>
            <a:endParaRPr lang="en-US"/>
          </a:p>
        </p:txBody>
      </p:sp>
    </p:spTree>
    <p:extLst>
      <p:ext uri="{BB962C8B-B14F-4D97-AF65-F5344CB8AC3E}">
        <p14:creationId xmlns:p14="http://schemas.microsoft.com/office/powerpoint/2010/main" val="310803181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effectLst/>
                <a:latin typeface="ITCGaramondStd"/>
              </a:rPr>
              <a:t>I’d like to thank to my supervisors and the collaborators in this project.</a:t>
            </a:r>
          </a:p>
        </p:txBody>
      </p:sp>
      <p:sp>
        <p:nvSpPr>
          <p:cNvPr id="4" name="Slide Number Placeholder 3"/>
          <p:cNvSpPr>
            <a:spLocks noGrp="1"/>
          </p:cNvSpPr>
          <p:nvPr>
            <p:ph type="sldNum" sz="quarter" idx="5"/>
          </p:nvPr>
        </p:nvSpPr>
        <p:spPr/>
        <p:txBody>
          <a:bodyPr/>
          <a:lstStyle/>
          <a:p>
            <a:fld id="{3E266523-43D8-433D-AE07-1C240F716282}" type="slidenum">
              <a:rPr lang="en-US" smtClean="0"/>
              <a:t>34</a:t>
            </a:fld>
            <a:endParaRPr lang="en-US"/>
          </a:p>
        </p:txBody>
      </p:sp>
    </p:spTree>
    <p:extLst>
      <p:ext uri="{BB962C8B-B14F-4D97-AF65-F5344CB8AC3E}">
        <p14:creationId xmlns:p14="http://schemas.microsoft.com/office/powerpoint/2010/main" val="30189218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u="none" strike="noStrike" dirty="0">
                <a:solidFill>
                  <a:srgbClr val="000000"/>
                </a:solidFill>
                <a:effectLst/>
                <a:latin typeface="Calibri" panose="020F0502020204030204" pitchFamily="34" charset="0"/>
              </a:rPr>
              <a:t>This positive genetic correlations between psychiatric disorders is consistent with the idea of general factor of psychopathology, called p-factor. The p-factor</a:t>
            </a:r>
            <a:r>
              <a:rPr lang="en-GB" sz="1200" dirty="0">
                <a:effectLst/>
                <a:latin typeface="ITCGaramondStd"/>
              </a:rPr>
              <a:t> represents an individual’s liability to develop all sorts of mental health problems.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dirty="0">
              <a:effectLst/>
              <a:latin typeface="ITCGaramondStd"/>
            </a:endParaRPr>
          </a:p>
        </p:txBody>
      </p:sp>
      <p:sp>
        <p:nvSpPr>
          <p:cNvPr id="4" name="Slide Number Placeholder 3"/>
          <p:cNvSpPr>
            <a:spLocks noGrp="1"/>
          </p:cNvSpPr>
          <p:nvPr>
            <p:ph type="sldNum" sz="quarter" idx="5"/>
          </p:nvPr>
        </p:nvSpPr>
        <p:spPr/>
        <p:txBody>
          <a:bodyPr/>
          <a:lstStyle/>
          <a:p>
            <a:fld id="{6DE46567-FC8D-BD41-825E-27898D76FA1F}" type="slidenum">
              <a:rPr lang="en-US" smtClean="0"/>
              <a:t>4</a:t>
            </a:fld>
            <a:endParaRPr lang="en-US"/>
          </a:p>
        </p:txBody>
      </p:sp>
    </p:spTree>
    <p:extLst>
      <p:ext uri="{BB962C8B-B14F-4D97-AF65-F5344CB8AC3E}">
        <p14:creationId xmlns:p14="http://schemas.microsoft.com/office/powerpoint/2010/main" val="1236709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u="none" strike="noStrike" dirty="0">
                <a:solidFill>
                  <a:srgbClr val="222222"/>
                </a:solidFill>
                <a:effectLst/>
                <a:latin typeface="Harding"/>
              </a:rPr>
              <a:t>More recent genetic and genomic studies also showed that the p-factor could also be observed at the genetic level…and here are a few examples of these studies..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u="none" strike="noStrike" dirty="0">
              <a:solidFill>
                <a:srgbClr val="222222"/>
              </a:solidFill>
              <a:effectLst/>
              <a:latin typeface="Harding"/>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0" i="0" u="none" strike="noStrike" dirty="0">
              <a:solidFill>
                <a:srgbClr val="222222"/>
              </a:solidFill>
              <a:effectLst/>
              <a:latin typeface="Harding"/>
            </a:endParaRPr>
          </a:p>
          <a:p>
            <a:endParaRPr lang="en-US" dirty="0"/>
          </a:p>
        </p:txBody>
      </p:sp>
      <p:sp>
        <p:nvSpPr>
          <p:cNvPr id="4" name="Slide Number Placeholder 3"/>
          <p:cNvSpPr>
            <a:spLocks noGrp="1"/>
          </p:cNvSpPr>
          <p:nvPr>
            <p:ph type="sldNum" sz="quarter" idx="5"/>
          </p:nvPr>
        </p:nvSpPr>
        <p:spPr/>
        <p:txBody>
          <a:bodyPr/>
          <a:lstStyle/>
          <a:p>
            <a:fld id="{6DE46567-FC8D-BD41-825E-27898D76FA1F}" type="slidenum">
              <a:rPr lang="en-US" smtClean="0"/>
              <a:t>5</a:t>
            </a:fld>
            <a:endParaRPr lang="en-US"/>
          </a:p>
        </p:txBody>
      </p:sp>
    </p:spTree>
    <p:extLst>
      <p:ext uri="{BB962C8B-B14F-4D97-AF65-F5344CB8AC3E}">
        <p14:creationId xmlns:p14="http://schemas.microsoft.com/office/powerpoint/2010/main" val="1173462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0" u="none" strike="noStrike" dirty="0">
                <a:solidFill>
                  <a:srgbClr val="222222"/>
                </a:solidFill>
                <a:effectLst/>
                <a:latin typeface="Harding"/>
              </a:rPr>
              <a:t>For example, in </a:t>
            </a:r>
            <a:r>
              <a:rPr lang="en-GB" b="0" i="0" u="none" strike="noStrike" dirty="0">
                <a:solidFill>
                  <a:srgbClr val="222222"/>
                </a:solidFill>
                <a:effectLst/>
                <a:latin typeface="-apple-system"/>
              </a:rPr>
              <a:t>a study </a:t>
            </a:r>
            <a:r>
              <a:rPr lang="en-GB" b="0" i="0" u="none" strike="noStrike" dirty="0" err="1">
                <a:solidFill>
                  <a:srgbClr val="222222"/>
                </a:solidFill>
                <a:effectLst/>
                <a:latin typeface="-apple-system"/>
              </a:rPr>
              <a:t>Selzam</a:t>
            </a:r>
            <a:r>
              <a:rPr lang="en-GB" b="0" i="0" u="none" strike="noStrike" dirty="0">
                <a:solidFill>
                  <a:srgbClr val="222222"/>
                </a:solidFill>
                <a:effectLst/>
                <a:latin typeface="-apple-system"/>
              </a:rPr>
              <a:t> et al compared genetic correlations between psychiatric traits using different methods and examined their support for a genetic </a:t>
            </a:r>
            <a:r>
              <a:rPr lang="en-GB" b="0" i="1" u="none" strike="noStrike" dirty="0">
                <a:solidFill>
                  <a:srgbClr val="222222"/>
                </a:solidFill>
                <a:effectLst/>
                <a:latin typeface="-apple-system"/>
              </a:rPr>
              <a:t>p</a:t>
            </a:r>
            <a:r>
              <a:rPr lang="en-GB" b="0" i="0" u="none" strike="noStrike" dirty="0">
                <a:solidFill>
                  <a:srgbClr val="222222"/>
                </a:solidFill>
                <a:effectLst/>
                <a:latin typeface="-apple-system"/>
              </a:rPr>
              <a:t> factor, using principal component analysis.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u="none" strike="noStrike" dirty="0">
              <a:solidFill>
                <a:srgbClr val="222222"/>
              </a:solidFill>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dirty="0">
              <a:effectLst/>
              <a:latin typeface="ITCGaramondStd"/>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dirty="0">
              <a:effectLst/>
              <a:latin typeface="ITCGaramondStd"/>
            </a:endParaRPr>
          </a:p>
          <a:p>
            <a:endParaRPr lang="en-US" dirty="0"/>
          </a:p>
        </p:txBody>
      </p:sp>
      <p:sp>
        <p:nvSpPr>
          <p:cNvPr id="4" name="Slide Number Placeholder 3"/>
          <p:cNvSpPr>
            <a:spLocks noGrp="1"/>
          </p:cNvSpPr>
          <p:nvPr>
            <p:ph type="sldNum" sz="quarter" idx="5"/>
          </p:nvPr>
        </p:nvSpPr>
        <p:spPr/>
        <p:txBody>
          <a:bodyPr/>
          <a:lstStyle/>
          <a:p>
            <a:fld id="{6DE46567-FC8D-BD41-825E-27898D76FA1F}" type="slidenum">
              <a:rPr lang="en-US" smtClean="0"/>
              <a:t>6</a:t>
            </a:fld>
            <a:endParaRPr lang="en-US"/>
          </a:p>
        </p:txBody>
      </p:sp>
    </p:spTree>
    <p:extLst>
      <p:ext uri="{BB962C8B-B14F-4D97-AF65-F5344CB8AC3E}">
        <p14:creationId xmlns:p14="http://schemas.microsoft.com/office/powerpoint/2010/main" val="19372060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Across all methods they used, they found that p explained 20-60% of the total genetic variance.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0" i="0" u="none" strike="noStrike" dirty="0">
              <a:solidFill>
                <a:srgbClr val="222222"/>
              </a:solidFill>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dirty="0">
              <a:effectLst/>
              <a:latin typeface="ITCGaramondStd"/>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dirty="0">
              <a:effectLst/>
              <a:latin typeface="ITCGaramondStd"/>
            </a:endParaRPr>
          </a:p>
          <a:p>
            <a:endParaRPr lang="en-US" dirty="0"/>
          </a:p>
        </p:txBody>
      </p:sp>
      <p:sp>
        <p:nvSpPr>
          <p:cNvPr id="4" name="Slide Number Placeholder 3"/>
          <p:cNvSpPr>
            <a:spLocks noGrp="1"/>
          </p:cNvSpPr>
          <p:nvPr>
            <p:ph type="sldNum" sz="quarter" idx="5"/>
          </p:nvPr>
        </p:nvSpPr>
        <p:spPr/>
        <p:txBody>
          <a:bodyPr/>
          <a:lstStyle/>
          <a:p>
            <a:fld id="{6DE46567-FC8D-BD41-825E-27898D76FA1F}" type="slidenum">
              <a:rPr lang="en-US" smtClean="0"/>
              <a:t>7</a:t>
            </a:fld>
            <a:endParaRPr lang="en-US"/>
          </a:p>
        </p:txBody>
      </p:sp>
    </p:spTree>
    <p:extLst>
      <p:ext uri="{BB962C8B-B14F-4D97-AF65-F5344CB8AC3E}">
        <p14:creationId xmlns:p14="http://schemas.microsoft.com/office/powerpoint/2010/main" val="14969759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given this widespread genetic overlap between psychiatric disorders that is partly captured by p, we thought that controlling for p might help us uncover more disorder-specific genetic effects.</a:t>
            </a:r>
          </a:p>
          <a:p>
            <a:endParaRPr lang="en-US" dirty="0"/>
          </a:p>
        </p:txBody>
      </p:sp>
      <p:sp>
        <p:nvSpPr>
          <p:cNvPr id="4" name="Slide Number Placeholder 3"/>
          <p:cNvSpPr>
            <a:spLocks noGrp="1"/>
          </p:cNvSpPr>
          <p:nvPr>
            <p:ph type="sldNum" sz="quarter" idx="5"/>
          </p:nvPr>
        </p:nvSpPr>
        <p:spPr/>
        <p:txBody>
          <a:bodyPr/>
          <a:lstStyle/>
          <a:p>
            <a:fld id="{6DE46567-FC8D-BD41-825E-27898D76FA1F}" type="slidenum">
              <a:rPr lang="en-US" smtClean="0"/>
              <a:t>8</a:t>
            </a:fld>
            <a:endParaRPr lang="en-US"/>
          </a:p>
        </p:txBody>
      </p:sp>
    </p:spTree>
    <p:extLst>
      <p:ext uri="{BB962C8B-B14F-4D97-AF65-F5344CB8AC3E}">
        <p14:creationId xmlns:p14="http://schemas.microsoft.com/office/powerpoint/2010/main" val="24568034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brings us to the aim of the </a:t>
            </a:r>
            <a:r>
              <a:rPr lang="en-US" dirty="0" err="1"/>
              <a:t>current..which</a:t>
            </a:r>
            <a:r>
              <a:rPr lang="en-US" dirty="0"/>
              <a:t> was to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did this by using genomic structural equation modelling, which allowed us to control for the effect of ‘p’ in order to capture more disorder-targeted genetic risk, which we called non-p here.</a:t>
            </a:r>
          </a:p>
          <a:p>
            <a:endParaRPr lang="en-US" dirty="0"/>
          </a:p>
          <a:p>
            <a:r>
              <a:rPr lang="en-US" dirty="0"/>
              <a:t>This is the prep-print of our paper, which is currently under review, if you’d like to take a look at it.</a:t>
            </a:r>
          </a:p>
        </p:txBody>
      </p:sp>
      <p:sp>
        <p:nvSpPr>
          <p:cNvPr id="4" name="Slide Number Placeholder 3"/>
          <p:cNvSpPr>
            <a:spLocks noGrp="1"/>
          </p:cNvSpPr>
          <p:nvPr>
            <p:ph type="sldNum" sz="quarter" idx="5"/>
          </p:nvPr>
        </p:nvSpPr>
        <p:spPr/>
        <p:txBody>
          <a:bodyPr/>
          <a:lstStyle/>
          <a:p>
            <a:fld id="{6DE46567-FC8D-BD41-825E-27898D76FA1F}" type="slidenum">
              <a:rPr lang="en-US" smtClean="0"/>
              <a:t>9</a:t>
            </a:fld>
            <a:endParaRPr lang="en-US"/>
          </a:p>
        </p:txBody>
      </p:sp>
    </p:spTree>
    <p:extLst>
      <p:ext uri="{BB962C8B-B14F-4D97-AF65-F5344CB8AC3E}">
        <p14:creationId xmlns:p14="http://schemas.microsoft.com/office/powerpoint/2010/main" val="14262135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E4FD63-EAED-F20C-42B9-8383169CB8D1}"/>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EF47EB97-7CD5-BDD1-18A4-359F9B95EEB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C81E668E-6CC9-B8ED-ED12-832655425201}"/>
              </a:ext>
            </a:extLst>
          </p:cNvPr>
          <p:cNvSpPr>
            <a:spLocks noGrp="1"/>
          </p:cNvSpPr>
          <p:nvPr>
            <p:ph type="dt" sz="half" idx="10"/>
          </p:nvPr>
        </p:nvSpPr>
        <p:spPr/>
        <p:txBody>
          <a:bodyPr/>
          <a:lstStyle/>
          <a:p>
            <a:fld id="{A2A72E77-9840-1747-8CCE-6FA23F3F7ED6}" type="datetimeFigureOut">
              <a:rPr lang="en-US" smtClean="0"/>
              <a:t>6/18/2024</a:t>
            </a:fld>
            <a:endParaRPr lang="en-US"/>
          </a:p>
        </p:txBody>
      </p:sp>
      <p:sp>
        <p:nvSpPr>
          <p:cNvPr id="5" name="Footer Placeholder 4">
            <a:extLst>
              <a:ext uri="{FF2B5EF4-FFF2-40B4-BE49-F238E27FC236}">
                <a16:creationId xmlns:a16="http://schemas.microsoft.com/office/drawing/2014/main" id="{1AD4484A-340F-2AF5-258E-05276FD0775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44BC543-622A-0C4C-A527-73CC610AE47F}"/>
              </a:ext>
            </a:extLst>
          </p:cNvPr>
          <p:cNvSpPr>
            <a:spLocks noGrp="1"/>
          </p:cNvSpPr>
          <p:nvPr>
            <p:ph type="sldNum" sz="quarter" idx="12"/>
          </p:nvPr>
        </p:nvSpPr>
        <p:spPr/>
        <p:txBody>
          <a:bodyPr/>
          <a:lstStyle/>
          <a:p>
            <a:fld id="{3DC3BF17-6EA9-524C-ACAE-3416BEA23205}" type="slidenum">
              <a:rPr lang="en-US" smtClean="0"/>
              <a:t>‹#›</a:t>
            </a:fld>
            <a:endParaRPr lang="en-US"/>
          </a:p>
        </p:txBody>
      </p:sp>
    </p:spTree>
    <p:extLst>
      <p:ext uri="{BB962C8B-B14F-4D97-AF65-F5344CB8AC3E}">
        <p14:creationId xmlns:p14="http://schemas.microsoft.com/office/powerpoint/2010/main" val="14840739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E939AE-FFFA-A80E-5C49-2F60062E297D}"/>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ADF3A689-EF87-DEB3-C0AA-6F4CDD192082}"/>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2B2A5F21-19DE-64AF-4607-922C2A8198E5}"/>
              </a:ext>
            </a:extLst>
          </p:cNvPr>
          <p:cNvSpPr>
            <a:spLocks noGrp="1"/>
          </p:cNvSpPr>
          <p:nvPr>
            <p:ph type="dt" sz="half" idx="10"/>
          </p:nvPr>
        </p:nvSpPr>
        <p:spPr/>
        <p:txBody>
          <a:bodyPr/>
          <a:lstStyle/>
          <a:p>
            <a:fld id="{A2A72E77-9840-1747-8CCE-6FA23F3F7ED6}" type="datetimeFigureOut">
              <a:rPr lang="en-US" smtClean="0"/>
              <a:t>6/18/2024</a:t>
            </a:fld>
            <a:endParaRPr lang="en-US"/>
          </a:p>
        </p:txBody>
      </p:sp>
      <p:sp>
        <p:nvSpPr>
          <p:cNvPr id="5" name="Footer Placeholder 4">
            <a:extLst>
              <a:ext uri="{FF2B5EF4-FFF2-40B4-BE49-F238E27FC236}">
                <a16:creationId xmlns:a16="http://schemas.microsoft.com/office/drawing/2014/main" id="{0B055591-4C11-1390-6291-A3D8345F35B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FDB0C67-28A5-542B-5C5C-340698B4E8D7}"/>
              </a:ext>
            </a:extLst>
          </p:cNvPr>
          <p:cNvSpPr>
            <a:spLocks noGrp="1"/>
          </p:cNvSpPr>
          <p:nvPr>
            <p:ph type="sldNum" sz="quarter" idx="12"/>
          </p:nvPr>
        </p:nvSpPr>
        <p:spPr/>
        <p:txBody>
          <a:bodyPr/>
          <a:lstStyle/>
          <a:p>
            <a:fld id="{3DC3BF17-6EA9-524C-ACAE-3416BEA23205}" type="slidenum">
              <a:rPr lang="en-US" smtClean="0"/>
              <a:t>‹#›</a:t>
            </a:fld>
            <a:endParaRPr lang="en-US"/>
          </a:p>
        </p:txBody>
      </p:sp>
    </p:spTree>
    <p:extLst>
      <p:ext uri="{BB962C8B-B14F-4D97-AF65-F5344CB8AC3E}">
        <p14:creationId xmlns:p14="http://schemas.microsoft.com/office/powerpoint/2010/main" val="18842424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6D5F8EA-92B3-AF2F-C410-9FF4E4259BD0}"/>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4023A26B-6131-644B-BBDC-E939E5BE2282}"/>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B3A27AB4-39FA-A9E5-3316-EF33CBD03042}"/>
              </a:ext>
            </a:extLst>
          </p:cNvPr>
          <p:cNvSpPr>
            <a:spLocks noGrp="1"/>
          </p:cNvSpPr>
          <p:nvPr>
            <p:ph type="dt" sz="half" idx="10"/>
          </p:nvPr>
        </p:nvSpPr>
        <p:spPr/>
        <p:txBody>
          <a:bodyPr/>
          <a:lstStyle/>
          <a:p>
            <a:fld id="{A2A72E77-9840-1747-8CCE-6FA23F3F7ED6}" type="datetimeFigureOut">
              <a:rPr lang="en-US" smtClean="0"/>
              <a:t>6/18/2024</a:t>
            </a:fld>
            <a:endParaRPr lang="en-US"/>
          </a:p>
        </p:txBody>
      </p:sp>
      <p:sp>
        <p:nvSpPr>
          <p:cNvPr id="5" name="Footer Placeholder 4">
            <a:extLst>
              <a:ext uri="{FF2B5EF4-FFF2-40B4-BE49-F238E27FC236}">
                <a16:creationId xmlns:a16="http://schemas.microsoft.com/office/drawing/2014/main" id="{736572C7-F24C-499A-EDF2-36ECA9B1046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86CACCB-488F-C44E-B6CB-4E778B6A719C}"/>
              </a:ext>
            </a:extLst>
          </p:cNvPr>
          <p:cNvSpPr>
            <a:spLocks noGrp="1"/>
          </p:cNvSpPr>
          <p:nvPr>
            <p:ph type="sldNum" sz="quarter" idx="12"/>
          </p:nvPr>
        </p:nvSpPr>
        <p:spPr/>
        <p:txBody>
          <a:bodyPr/>
          <a:lstStyle/>
          <a:p>
            <a:fld id="{3DC3BF17-6EA9-524C-ACAE-3416BEA23205}" type="slidenum">
              <a:rPr lang="en-US" smtClean="0"/>
              <a:t>‹#›</a:t>
            </a:fld>
            <a:endParaRPr lang="en-US"/>
          </a:p>
        </p:txBody>
      </p:sp>
    </p:spTree>
    <p:extLst>
      <p:ext uri="{BB962C8B-B14F-4D97-AF65-F5344CB8AC3E}">
        <p14:creationId xmlns:p14="http://schemas.microsoft.com/office/powerpoint/2010/main" val="27978821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4_Images &amp; Contents Layout">
    <p:bg>
      <p:bgPr>
        <a:solidFill>
          <a:schemeClr val="bg1"/>
        </a:solidFill>
        <a:effectLst/>
      </p:bgPr>
    </p:bg>
    <p:spTree>
      <p:nvGrpSpPr>
        <p:cNvPr id="1" name=""/>
        <p:cNvGrpSpPr/>
        <p:nvPr/>
      </p:nvGrpSpPr>
      <p:grpSpPr>
        <a:xfrm>
          <a:off x="0" y="0"/>
          <a:ext cx="0" cy="0"/>
          <a:chOff x="0" y="0"/>
          <a:chExt cx="0" cy="0"/>
        </a:xfrm>
      </p:grpSpPr>
      <p:sp>
        <p:nvSpPr>
          <p:cNvPr id="2" name="제목 1"/>
          <p:cNvSpPr>
            <a:spLocks noGrp="1"/>
          </p:cNvSpPr>
          <p:nvPr>
            <p:ph type="title" hasCustomPrompt="1"/>
          </p:nvPr>
        </p:nvSpPr>
        <p:spPr>
          <a:xfrm>
            <a:off x="5641856" y="733302"/>
            <a:ext cx="5966670" cy="710877"/>
          </a:xfrm>
          <a:prstGeom prst="rect">
            <a:avLst/>
          </a:prstGeom>
        </p:spPr>
        <p:txBody>
          <a:bodyPr anchor="ctr">
            <a:noAutofit/>
          </a:bodyPr>
          <a:lstStyle>
            <a:lvl1pPr algn="l">
              <a:defRPr sz="4000" b="0" baseline="0">
                <a:solidFill>
                  <a:schemeClr val="bg1"/>
                </a:solidFill>
                <a:latin typeface="Arial" pitchFamily="34" charset="0"/>
                <a:cs typeface="Arial" pitchFamily="34" charset="0"/>
              </a:defRPr>
            </a:lvl1pPr>
          </a:lstStyle>
          <a:p>
            <a:r>
              <a:rPr lang="en-US" altLang="ko-KR"/>
              <a:t>Images &amp; Contents</a:t>
            </a:r>
            <a:endParaRPr lang="ko-KR" altLang="en-US"/>
          </a:p>
        </p:txBody>
      </p:sp>
      <p:sp>
        <p:nvSpPr>
          <p:cNvPr id="3" name="그림 개체 틀 2"/>
          <p:cNvSpPr>
            <a:spLocks noGrp="1"/>
          </p:cNvSpPr>
          <p:nvPr>
            <p:ph type="pic" sz="quarter" idx="14" hasCustomPrompt="1"/>
          </p:nvPr>
        </p:nvSpPr>
        <p:spPr>
          <a:xfrm>
            <a:off x="0" y="-1"/>
            <a:ext cx="5039883" cy="6858001"/>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68000" rIns="91440" bIns="45720" numCol="1" spcCol="0" rtlCol="0" fromWordArt="0" anchor="ctr" anchorCtr="0" forceAA="0" compatLnSpc="1">
            <a:prstTxWarp prst="textNoShape">
              <a:avLst/>
            </a:prstTxWarp>
            <a:noAutofit/>
          </a:bodyPr>
          <a:lstStyle>
            <a:lvl1pPr marL="0" indent="0">
              <a:buFontTx/>
              <a:buNone/>
              <a:defRPr lang="ko-KR" altLang="en-US" sz="1200" dirty="0">
                <a:solidFill>
                  <a:schemeClr val="tx1">
                    <a:lumMod val="75000"/>
                    <a:lumOff val="25000"/>
                  </a:schemeClr>
                </a:solidFill>
              </a:defRPr>
            </a:lvl1pPr>
          </a:lstStyle>
          <a:p>
            <a:pPr marL="0" lvl="0" algn="ctr"/>
            <a:r>
              <a:rPr lang="en-US" altLang="ko-KR"/>
              <a:t>Place Your Picture Here</a:t>
            </a:r>
            <a:endParaRPr lang="ko-KR" altLang="en-US"/>
          </a:p>
        </p:txBody>
      </p:sp>
      <p:sp>
        <p:nvSpPr>
          <p:cNvPr id="5" name="Rectangle 4"/>
          <p:cNvSpPr/>
          <p:nvPr userDrawn="1"/>
        </p:nvSpPr>
        <p:spPr>
          <a:xfrm>
            <a:off x="5353824" y="733302"/>
            <a:ext cx="203696" cy="7227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Tree>
    <p:extLst>
      <p:ext uri="{BB962C8B-B14F-4D97-AF65-F5344CB8AC3E}">
        <p14:creationId xmlns:p14="http://schemas.microsoft.com/office/powerpoint/2010/main" val="1280353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DCE3C7-3603-DAC4-730B-E3B1DC1250E9}"/>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59702F2E-2F5E-A8A3-92A8-D5981FC2BF49}"/>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3E558BA2-A49E-0E4E-731A-B7D6E2BF2A75}"/>
              </a:ext>
            </a:extLst>
          </p:cNvPr>
          <p:cNvSpPr>
            <a:spLocks noGrp="1"/>
          </p:cNvSpPr>
          <p:nvPr>
            <p:ph type="dt" sz="half" idx="10"/>
          </p:nvPr>
        </p:nvSpPr>
        <p:spPr/>
        <p:txBody>
          <a:bodyPr/>
          <a:lstStyle/>
          <a:p>
            <a:fld id="{A2A72E77-9840-1747-8CCE-6FA23F3F7ED6}" type="datetimeFigureOut">
              <a:rPr lang="en-US" smtClean="0"/>
              <a:t>6/18/2024</a:t>
            </a:fld>
            <a:endParaRPr lang="en-US"/>
          </a:p>
        </p:txBody>
      </p:sp>
      <p:sp>
        <p:nvSpPr>
          <p:cNvPr id="5" name="Footer Placeholder 4">
            <a:extLst>
              <a:ext uri="{FF2B5EF4-FFF2-40B4-BE49-F238E27FC236}">
                <a16:creationId xmlns:a16="http://schemas.microsoft.com/office/drawing/2014/main" id="{2727537F-28F0-B779-A6AA-6FB942F33DC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BA1730A-1FCF-CBBD-81A2-F9B00BB3AF31}"/>
              </a:ext>
            </a:extLst>
          </p:cNvPr>
          <p:cNvSpPr>
            <a:spLocks noGrp="1"/>
          </p:cNvSpPr>
          <p:nvPr>
            <p:ph type="sldNum" sz="quarter" idx="12"/>
          </p:nvPr>
        </p:nvSpPr>
        <p:spPr/>
        <p:txBody>
          <a:bodyPr/>
          <a:lstStyle/>
          <a:p>
            <a:fld id="{3DC3BF17-6EA9-524C-ACAE-3416BEA23205}" type="slidenum">
              <a:rPr lang="en-US" smtClean="0"/>
              <a:t>‹#›</a:t>
            </a:fld>
            <a:endParaRPr lang="en-US"/>
          </a:p>
        </p:txBody>
      </p:sp>
    </p:spTree>
    <p:extLst>
      <p:ext uri="{BB962C8B-B14F-4D97-AF65-F5344CB8AC3E}">
        <p14:creationId xmlns:p14="http://schemas.microsoft.com/office/powerpoint/2010/main" val="20415951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DAB5D3-4AAB-A941-9126-A6F7E1F8F14F}"/>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15975A91-8DA8-D113-CF08-E0C1354B83E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C12F5DF5-36D6-66FE-02E5-13E357B744C0}"/>
              </a:ext>
            </a:extLst>
          </p:cNvPr>
          <p:cNvSpPr>
            <a:spLocks noGrp="1"/>
          </p:cNvSpPr>
          <p:nvPr>
            <p:ph type="dt" sz="half" idx="10"/>
          </p:nvPr>
        </p:nvSpPr>
        <p:spPr/>
        <p:txBody>
          <a:bodyPr/>
          <a:lstStyle/>
          <a:p>
            <a:fld id="{A2A72E77-9840-1747-8CCE-6FA23F3F7ED6}" type="datetimeFigureOut">
              <a:rPr lang="en-US" smtClean="0"/>
              <a:t>6/18/2024</a:t>
            </a:fld>
            <a:endParaRPr lang="en-US"/>
          </a:p>
        </p:txBody>
      </p:sp>
      <p:sp>
        <p:nvSpPr>
          <p:cNvPr id="5" name="Footer Placeholder 4">
            <a:extLst>
              <a:ext uri="{FF2B5EF4-FFF2-40B4-BE49-F238E27FC236}">
                <a16:creationId xmlns:a16="http://schemas.microsoft.com/office/drawing/2014/main" id="{F54E6A7B-67B1-4AD6-565A-CC7A8E324BC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22C0D33-79D0-887E-4761-2301FAC1E29C}"/>
              </a:ext>
            </a:extLst>
          </p:cNvPr>
          <p:cNvSpPr>
            <a:spLocks noGrp="1"/>
          </p:cNvSpPr>
          <p:nvPr>
            <p:ph type="sldNum" sz="quarter" idx="12"/>
          </p:nvPr>
        </p:nvSpPr>
        <p:spPr/>
        <p:txBody>
          <a:bodyPr/>
          <a:lstStyle/>
          <a:p>
            <a:fld id="{3DC3BF17-6EA9-524C-ACAE-3416BEA23205}" type="slidenum">
              <a:rPr lang="en-US" smtClean="0"/>
              <a:t>‹#›</a:t>
            </a:fld>
            <a:endParaRPr lang="en-US"/>
          </a:p>
        </p:txBody>
      </p:sp>
    </p:spTree>
    <p:extLst>
      <p:ext uri="{BB962C8B-B14F-4D97-AF65-F5344CB8AC3E}">
        <p14:creationId xmlns:p14="http://schemas.microsoft.com/office/powerpoint/2010/main" val="19307663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12DB8A-BA0C-03FB-11A4-613BAA573762}"/>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B494485D-7C79-3CCF-6C0F-DE16EBB7B10E}"/>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48677D44-DAE4-FE0F-4991-C6B32DA9C97A}"/>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93C67DE0-E1AC-5B11-4B01-C0B764A39993}"/>
              </a:ext>
            </a:extLst>
          </p:cNvPr>
          <p:cNvSpPr>
            <a:spLocks noGrp="1"/>
          </p:cNvSpPr>
          <p:nvPr>
            <p:ph type="dt" sz="half" idx="10"/>
          </p:nvPr>
        </p:nvSpPr>
        <p:spPr/>
        <p:txBody>
          <a:bodyPr/>
          <a:lstStyle/>
          <a:p>
            <a:fld id="{A2A72E77-9840-1747-8CCE-6FA23F3F7ED6}" type="datetimeFigureOut">
              <a:rPr lang="en-US" smtClean="0"/>
              <a:t>6/18/2024</a:t>
            </a:fld>
            <a:endParaRPr lang="en-US"/>
          </a:p>
        </p:txBody>
      </p:sp>
      <p:sp>
        <p:nvSpPr>
          <p:cNvPr id="6" name="Footer Placeholder 5">
            <a:extLst>
              <a:ext uri="{FF2B5EF4-FFF2-40B4-BE49-F238E27FC236}">
                <a16:creationId xmlns:a16="http://schemas.microsoft.com/office/drawing/2014/main" id="{CF3818CA-3E43-484D-A3D2-93FF3CF88CE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0EF9515-26CC-EA3B-3C75-BFF927A76CBA}"/>
              </a:ext>
            </a:extLst>
          </p:cNvPr>
          <p:cNvSpPr>
            <a:spLocks noGrp="1"/>
          </p:cNvSpPr>
          <p:nvPr>
            <p:ph type="sldNum" sz="quarter" idx="12"/>
          </p:nvPr>
        </p:nvSpPr>
        <p:spPr/>
        <p:txBody>
          <a:bodyPr/>
          <a:lstStyle/>
          <a:p>
            <a:fld id="{3DC3BF17-6EA9-524C-ACAE-3416BEA23205}" type="slidenum">
              <a:rPr lang="en-US" smtClean="0"/>
              <a:t>‹#›</a:t>
            </a:fld>
            <a:endParaRPr lang="en-US"/>
          </a:p>
        </p:txBody>
      </p:sp>
    </p:spTree>
    <p:extLst>
      <p:ext uri="{BB962C8B-B14F-4D97-AF65-F5344CB8AC3E}">
        <p14:creationId xmlns:p14="http://schemas.microsoft.com/office/powerpoint/2010/main" val="1321339587"/>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135528-7394-4CB1-DC67-74057E0C787D}"/>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CABD510F-CDE1-E338-AFD2-56A4FA7D505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4BDC7BFE-B95C-5E14-40A9-5AFB487E3D83}"/>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BB7E9D01-57DB-9B05-C9B1-46853855822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2B39511C-C51A-B81E-C0E2-492FA528DBC2}"/>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DD571574-8668-36EF-A879-36BDAEC0D846}"/>
              </a:ext>
            </a:extLst>
          </p:cNvPr>
          <p:cNvSpPr>
            <a:spLocks noGrp="1"/>
          </p:cNvSpPr>
          <p:nvPr>
            <p:ph type="dt" sz="half" idx="10"/>
          </p:nvPr>
        </p:nvSpPr>
        <p:spPr/>
        <p:txBody>
          <a:bodyPr/>
          <a:lstStyle/>
          <a:p>
            <a:fld id="{A2A72E77-9840-1747-8CCE-6FA23F3F7ED6}" type="datetimeFigureOut">
              <a:rPr lang="en-US" smtClean="0"/>
              <a:t>6/18/2024</a:t>
            </a:fld>
            <a:endParaRPr lang="en-US"/>
          </a:p>
        </p:txBody>
      </p:sp>
      <p:sp>
        <p:nvSpPr>
          <p:cNvPr id="8" name="Footer Placeholder 7">
            <a:extLst>
              <a:ext uri="{FF2B5EF4-FFF2-40B4-BE49-F238E27FC236}">
                <a16:creationId xmlns:a16="http://schemas.microsoft.com/office/drawing/2014/main" id="{87412DE3-2FFA-9BEE-E884-7A50708DE80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33C0E94-1A22-E37D-5641-BDDC362DF196}"/>
              </a:ext>
            </a:extLst>
          </p:cNvPr>
          <p:cNvSpPr>
            <a:spLocks noGrp="1"/>
          </p:cNvSpPr>
          <p:nvPr>
            <p:ph type="sldNum" sz="quarter" idx="12"/>
          </p:nvPr>
        </p:nvSpPr>
        <p:spPr/>
        <p:txBody>
          <a:bodyPr/>
          <a:lstStyle/>
          <a:p>
            <a:fld id="{3DC3BF17-6EA9-524C-ACAE-3416BEA23205}" type="slidenum">
              <a:rPr lang="en-US" smtClean="0"/>
              <a:t>‹#›</a:t>
            </a:fld>
            <a:endParaRPr lang="en-US"/>
          </a:p>
        </p:txBody>
      </p:sp>
    </p:spTree>
    <p:extLst>
      <p:ext uri="{BB962C8B-B14F-4D97-AF65-F5344CB8AC3E}">
        <p14:creationId xmlns:p14="http://schemas.microsoft.com/office/powerpoint/2010/main" val="865351292"/>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91E649-9664-EDC7-D6B5-FCE6A83FAEB9}"/>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1264A20A-6B61-8E71-05F0-115399A9D892}"/>
              </a:ext>
            </a:extLst>
          </p:cNvPr>
          <p:cNvSpPr>
            <a:spLocks noGrp="1"/>
          </p:cNvSpPr>
          <p:nvPr>
            <p:ph type="dt" sz="half" idx="10"/>
          </p:nvPr>
        </p:nvSpPr>
        <p:spPr/>
        <p:txBody>
          <a:bodyPr/>
          <a:lstStyle/>
          <a:p>
            <a:fld id="{A2A72E77-9840-1747-8CCE-6FA23F3F7ED6}" type="datetimeFigureOut">
              <a:rPr lang="en-US" smtClean="0"/>
              <a:t>6/18/2024</a:t>
            </a:fld>
            <a:endParaRPr lang="en-US"/>
          </a:p>
        </p:txBody>
      </p:sp>
      <p:sp>
        <p:nvSpPr>
          <p:cNvPr id="4" name="Footer Placeholder 3">
            <a:extLst>
              <a:ext uri="{FF2B5EF4-FFF2-40B4-BE49-F238E27FC236}">
                <a16:creationId xmlns:a16="http://schemas.microsoft.com/office/drawing/2014/main" id="{789A8397-3FC2-755F-E3BC-32A30A66093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C89C290-D27C-CDC4-A5F4-40ECAD95E737}"/>
              </a:ext>
            </a:extLst>
          </p:cNvPr>
          <p:cNvSpPr>
            <a:spLocks noGrp="1"/>
          </p:cNvSpPr>
          <p:nvPr>
            <p:ph type="sldNum" sz="quarter" idx="12"/>
          </p:nvPr>
        </p:nvSpPr>
        <p:spPr/>
        <p:txBody>
          <a:bodyPr/>
          <a:lstStyle/>
          <a:p>
            <a:fld id="{3DC3BF17-6EA9-524C-ACAE-3416BEA23205}" type="slidenum">
              <a:rPr lang="en-US" smtClean="0"/>
              <a:t>‹#›</a:t>
            </a:fld>
            <a:endParaRPr lang="en-US"/>
          </a:p>
        </p:txBody>
      </p:sp>
    </p:spTree>
    <p:extLst>
      <p:ext uri="{BB962C8B-B14F-4D97-AF65-F5344CB8AC3E}">
        <p14:creationId xmlns:p14="http://schemas.microsoft.com/office/powerpoint/2010/main" val="31656451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FE39C33-6050-D48F-1066-299C9BF9F1C3}"/>
              </a:ext>
            </a:extLst>
          </p:cNvPr>
          <p:cNvSpPr>
            <a:spLocks noGrp="1"/>
          </p:cNvSpPr>
          <p:nvPr>
            <p:ph type="dt" sz="half" idx="10"/>
          </p:nvPr>
        </p:nvSpPr>
        <p:spPr/>
        <p:txBody>
          <a:bodyPr/>
          <a:lstStyle/>
          <a:p>
            <a:fld id="{A2A72E77-9840-1747-8CCE-6FA23F3F7ED6}" type="datetimeFigureOut">
              <a:rPr lang="en-US" smtClean="0"/>
              <a:t>6/18/2024</a:t>
            </a:fld>
            <a:endParaRPr lang="en-US"/>
          </a:p>
        </p:txBody>
      </p:sp>
      <p:sp>
        <p:nvSpPr>
          <p:cNvPr id="3" name="Footer Placeholder 2">
            <a:extLst>
              <a:ext uri="{FF2B5EF4-FFF2-40B4-BE49-F238E27FC236}">
                <a16:creationId xmlns:a16="http://schemas.microsoft.com/office/drawing/2014/main" id="{410B890B-8CCB-D53F-A1E9-9C16314E1C0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B1BA638-52EB-62C9-FC67-FE72DD9F1619}"/>
              </a:ext>
            </a:extLst>
          </p:cNvPr>
          <p:cNvSpPr>
            <a:spLocks noGrp="1"/>
          </p:cNvSpPr>
          <p:nvPr>
            <p:ph type="sldNum" sz="quarter" idx="12"/>
          </p:nvPr>
        </p:nvSpPr>
        <p:spPr/>
        <p:txBody>
          <a:bodyPr/>
          <a:lstStyle/>
          <a:p>
            <a:fld id="{3DC3BF17-6EA9-524C-ACAE-3416BEA23205}" type="slidenum">
              <a:rPr lang="en-US" smtClean="0"/>
              <a:t>‹#›</a:t>
            </a:fld>
            <a:endParaRPr lang="en-US"/>
          </a:p>
        </p:txBody>
      </p:sp>
    </p:spTree>
    <p:extLst>
      <p:ext uri="{BB962C8B-B14F-4D97-AF65-F5344CB8AC3E}">
        <p14:creationId xmlns:p14="http://schemas.microsoft.com/office/powerpoint/2010/main" val="39691600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AECE0F-DC6D-3D0C-E655-F5C904CB6021}"/>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F34A5F49-47EF-8C33-64E8-01E38A65BDA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32A71883-A1E6-4A0E-B685-AA1A0AD7B48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8449661B-002A-7F21-38DA-4348E515C629}"/>
              </a:ext>
            </a:extLst>
          </p:cNvPr>
          <p:cNvSpPr>
            <a:spLocks noGrp="1"/>
          </p:cNvSpPr>
          <p:nvPr>
            <p:ph type="dt" sz="half" idx="10"/>
          </p:nvPr>
        </p:nvSpPr>
        <p:spPr/>
        <p:txBody>
          <a:bodyPr/>
          <a:lstStyle/>
          <a:p>
            <a:fld id="{A2A72E77-9840-1747-8CCE-6FA23F3F7ED6}" type="datetimeFigureOut">
              <a:rPr lang="en-US" smtClean="0"/>
              <a:t>6/18/2024</a:t>
            </a:fld>
            <a:endParaRPr lang="en-US"/>
          </a:p>
        </p:txBody>
      </p:sp>
      <p:sp>
        <p:nvSpPr>
          <p:cNvPr id="6" name="Footer Placeholder 5">
            <a:extLst>
              <a:ext uri="{FF2B5EF4-FFF2-40B4-BE49-F238E27FC236}">
                <a16:creationId xmlns:a16="http://schemas.microsoft.com/office/drawing/2014/main" id="{95B3D9E8-520F-71C6-845D-B93C261809B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BCBC374-F587-60A0-630D-8B94B544A5DB}"/>
              </a:ext>
            </a:extLst>
          </p:cNvPr>
          <p:cNvSpPr>
            <a:spLocks noGrp="1"/>
          </p:cNvSpPr>
          <p:nvPr>
            <p:ph type="sldNum" sz="quarter" idx="12"/>
          </p:nvPr>
        </p:nvSpPr>
        <p:spPr/>
        <p:txBody>
          <a:bodyPr/>
          <a:lstStyle/>
          <a:p>
            <a:fld id="{3DC3BF17-6EA9-524C-ACAE-3416BEA23205}" type="slidenum">
              <a:rPr lang="en-US" smtClean="0"/>
              <a:t>‹#›</a:t>
            </a:fld>
            <a:endParaRPr lang="en-US"/>
          </a:p>
        </p:txBody>
      </p:sp>
    </p:spTree>
    <p:extLst>
      <p:ext uri="{BB962C8B-B14F-4D97-AF65-F5344CB8AC3E}">
        <p14:creationId xmlns:p14="http://schemas.microsoft.com/office/powerpoint/2010/main" val="3553568514"/>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AF0706-387E-D36A-C89E-3B9AF52A4D80}"/>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2901AFE6-89D9-EF03-3B68-F80F1CC075E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E66CCEA-E78B-604C-6C81-D6A6836403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1098EA3F-4199-386F-207C-B260DAA755EB}"/>
              </a:ext>
            </a:extLst>
          </p:cNvPr>
          <p:cNvSpPr>
            <a:spLocks noGrp="1"/>
          </p:cNvSpPr>
          <p:nvPr>
            <p:ph type="dt" sz="half" idx="10"/>
          </p:nvPr>
        </p:nvSpPr>
        <p:spPr/>
        <p:txBody>
          <a:bodyPr/>
          <a:lstStyle/>
          <a:p>
            <a:fld id="{A2A72E77-9840-1747-8CCE-6FA23F3F7ED6}" type="datetimeFigureOut">
              <a:rPr lang="en-US" smtClean="0"/>
              <a:t>6/18/2024</a:t>
            </a:fld>
            <a:endParaRPr lang="en-US"/>
          </a:p>
        </p:txBody>
      </p:sp>
      <p:sp>
        <p:nvSpPr>
          <p:cNvPr id="6" name="Footer Placeholder 5">
            <a:extLst>
              <a:ext uri="{FF2B5EF4-FFF2-40B4-BE49-F238E27FC236}">
                <a16:creationId xmlns:a16="http://schemas.microsoft.com/office/drawing/2014/main" id="{7AD8A769-950D-1057-210A-2A1EA8233446}"/>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5D429BC4-0963-0DBF-D2A8-EC50E730F8E6}"/>
              </a:ext>
            </a:extLst>
          </p:cNvPr>
          <p:cNvSpPr>
            <a:spLocks noGrp="1"/>
          </p:cNvSpPr>
          <p:nvPr>
            <p:ph type="sldNum" sz="quarter" idx="12"/>
          </p:nvPr>
        </p:nvSpPr>
        <p:spPr/>
        <p:txBody>
          <a:bodyPr/>
          <a:lstStyle/>
          <a:p>
            <a:fld id="{3DC3BF17-6EA9-524C-ACAE-3416BEA23205}" type="slidenum">
              <a:rPr lang="en-US" smtClean="0"/>
              <a:t>‹#›</a:t>
            </a:fld>
            <a:endParaRPr lang="en-US"/>
          </a:p>
        </p:txBody>
      </p:sp>
    </p:spTree>
    <p:extLst>
      <p:ext uri="{BB962C8B-B14F-4D97-AF65-F5344CB8AC3E}">
        <p14:creationId xmlns:p14="http://schemas.microsoft.com/office/powerpoint/2010/main" val="7269965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39F2C75-7F5C-5C1D-6A9C-B996E58D4A9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913948E9-8C0B-3C9B-E9BD-B27EFD081A5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0119E6E8-BA3E-AE2D-44D7-E3ADA111A72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2A72E77-9840-1747-8CCE-6FA23F3F7ED6}" type="datetimeFigureOut">
              <a:rPr lang="en-US" smtClean="0"/>
              <a:t>6/18/2024</a:t>
            </a:fld>
            <a:endParaRPr lang="en-US"/>
          </a:p>
        </p:txBody>
      </p:sp>
      <p:sp>
        <p:nvSpPr>
          <p:cNvPr id="5" name="Footer Placeholder 4">
            <a:extLst>
              <a:ext uri="{FF2B5EF4-FFF2-40B4-BE49-F238E27FC236}">
                <a16:creationId xmlns:a16="http://schemas.microsoft.com/office/drawing/2014/main" id="{8AFB9CF1-A324-DC43-7E57-74417A14CB3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67D2666-8966-9C01-3B25-BC3F6560BBE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DC3BF17-6EA9-524C-ACAE-3416BEA23205}" type="slidenum">
              <a:rPr lang="en-US" smtClean="0"/>
              <a:t>‹#›</a:t>
            </a:fld>
            <a:endParaRPr lang="en-US"/>
          </a:p>
        </p:txBody>
      </p:sp>
    </p:spTree>
    <p:extLst>
      <p:ext uri="{BB962C8B-B14F-4D97-AF65-F5344CB8AC3E}">
        <p14:creationId xmlns:p14="http://schemas.microsoft.com/office/powerpoint/2010/main" val="4117805811"/>
      </p:ext>
    </p:extLst>
  </p:cSld>
  <p:clrMap bg1="lt1" tx1="dk1" bg2="lt2" tx2="dk2" accent1="accent1" accent2="accent2" accent3="accent3" accent4="accent4" accent5="accent5" accent6="accent6" hlink="hlink" folHlink="folHlink"/>
  <p:sldLayoutIdLst>
    <p:sldLayoutId id="2147483942" r:id="rId1"/>
    <p:sldLayoutId id="2147483943" r:id="rId2"/>
    <p:sldLayoutId id="2147483944" r:id="rId3"/>
    <p:sldLayoutId id="2147483945" r:id="rId4"/>
    <p:sldLayoutId id="2147483946" r:id="rId5"/>
    <p:sldLayoutId id="2147483947" r:id="rId6"/>
    <p:sldLayoutId id="2147483948" r:id="rId7"/>
    <p:sldLayoutId id="2147483949" r:id="rId8"/>
    <p:sldLayoutId id="2147483950" r:id="rId9"/>
    <p:sldLayoutId id="2147483951" r:id="rId10"/>
    <p:sldLayoutId id="2147483952" r:id="rId11"/>
    <p:sldLayoutId id="214748395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jpeg"/><Relationship Id="rId5" Type="http://schemas.openxmlformats.org/officeDocument/2006/relationships/image" Target="../media/image3.png"/><Relationship Id="rId4" Type="http://schemas.openxmlformats.org/officeDocument/2006/relationships/image" Target="../media/image2.tiff"/></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15.png"/></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8" Type="http://schemas.openxmlformats.org/officeDocument/2006/relationships/image" Target="../media/image27.jpeg"/><Relationship Id="rId3" Type="http://schemas.openxmlformats.org/officeDocument/2006/relationships/image" Target="../media/image24.jpeg"/><Relationship Id="rId7" Type="http://schemas.openxmlformats.org/officeDocument/2006/relationships/image" Target="../media/image26.jpeg"/><Relationship Id="rId2" Type="http://schemas.openxmlformats.org/officeDocument/2006/relationships/notesSlide" Target="../notesSlides/notesSlide34.xml"/><Relationship Id="rId1" Type="http://schemas.openxmlformats.org/officeDocument/2006/relationships/slideLayout" Target="../slideLayouts/slideLayout12.xml"/><Relationship Id="rId6" Type="http://schemas.openxmlformats.org/officeDocument/2006/relationships/image" Target="../media/image1.tiff"/><Relationship Id="rId5" Type="http://schemas.openxmlformats.org/officeDocument/2006/relationships/image" Target="../media/image2.tiff"/><Relationship Id="rId10" Type="http://schemas.openxmlformats.org/officeDocument/2006/relationships/image" Target="../media/image23.jpg"/><Relationship Id="rId4" Type="http://schemas.openxmlformats.org/officeDocument/2006/relationships/image" Target="../media/image25.png"/><Relationship Id="rId9" Type="http://schemas.openxmlformats.org/officeDocument/2006/relationships/image" Target="../media/image28.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C08EB3-9D98-6941-5D75-E86A423E0208}"/>
              </a:ext>
            </a:extLst>
          </p:cNvPr>
          <p:cNvSpPr>
            <a:spLocks noGrp="1"/>
          </p:cNvSpPr>
          <p:nvPr>
            <p:ph type="ctrTitle"/>
          </p:nvPr>
        </p:nvSpPr>
        <p:spPr>
          <a:xfrm>
            <a:off x="653142" y="2010848"/>
            <a:ext cx="10885715" cy="1832412"/>
          </a:xfrm>
        </p:spPr>
        <p:txBody>
          <a:bodyPr>
            <a:normAutofit/>
          </a:bodyPr>
          <a:lstStyle/>
          <a:p>
            <a:pPr>
              <a:lnSpc>
                <a:spcPct val="100000"/>
              </a:lnSpc>
            </a:pPr>
            <a:r>
              <a:rPr lang="en-GB" sz="4400" b="1" kern="1400" spc="-50" dirty="0">
                <a:effectLst/>
                <a:latin typeface="Calibri" panose="020F0502020204030204" pitchFamily="34" charset="0"/>
                <a:ea typeface="DengXian Light" panose="02010600030101010101" pitchFamily="2" charset="-122"/>
                <a:cs typeface="Times New Roman" panose="02020603050405020304" pitchFamily="18" charset="0"/>
              </a:rPr>
              <a:t>Isolating transdiagnostic effects reveals specific genetic profiles in psychiatric disorders</a:t>
            </a:r>
            <a:endParaRPr lang="en-US" sz="4400" b="1" dirty="0">
              <a:latin typeface="+mn-lt"/>
            </a:endParaRPr>
          </a:p>
        </p:txBody>
      </p:sp>
      <p:sp>
        <p:nvSpPr>
          <p:cNvPr id="9" name="TextBox 8">
            <a:extLst>
              <a:ext uri="{FF2B5EF4-FFF2-40B4-BE49-F238E27FC236}">
                <a16:creationId xmlns:a16="http://schemas.microsoft.com/office/drawing/2014/main" id="{6ACEF24C-D89A-DB41-2523-90C9835343FB}"/>
              </a:ext>
            </a:extLst>
          </p:cNvPr>
          <p:cNvSpPr txBox="1"/>
          <p:nvPr/>
        </p:nvSpPr>
        <p:spPr>
          <a:xfrm>
            <a:off x="793309" y="4220164"/>
            <a:ext cx="7995091" cy="878895"/>
          </a:xfrm>
          <a:prstGeom prst="rect">
            <a:avLst/>
          </a:prstGeom>
          <a:noFill/>
        </p:spPr>
        <p:txBody>
          <a:bodyPr wrap="square">
            <a:spAutoFit/>
          </a:bodyPr>
          <a:lstStyle/>
          <a:p>
            <a:pPr>
              <a:lnSpc>
                <a:spcPct val="150000"/>
              </a:lnSpc>
            </a:pPr>
            <a:r>
              <a:rPr lang="en-GB" sz="1800" kern="1200" dirty="0">
                <a:solidFill>
                  <a:schemeClr val="tx1"/>
                </a:solidFill>
                <a:latin typeface="Calibri" panose="020F0502020204030204" pitchFamily="34" charset="0"/>
                <a:ea typeface="+mn-ea"/>
                <a:cs typeface="Calibri" panose="020F0502020204030204" pitchFamily="34" charset="0"/>
              </a:rPr>
              <a:t>Engin Keser</a:t>
            </a:r>
            <a:r>
              <a:rPr lang="en-GB" sz="1800" kern="1200" baseline="30000" dirty="0">
                <a:solidFill>
                  <a:schemeClr val="tx1"/>
                </a:solidFill>
                <a:latin typeface="Calibri" panose="020F0502020204030204" pitchFamily="34" charset="0"/>
                <a:ea typeface="+mn-ea"/>
                <a:cs typeface="Calibri" panose="020F0502020204030204" pitchFamily="34" charset="0"/>
              </a:rPr>
              <a:t>1</a:t>
            </a:r>
            <a:r>
              <a:rPr lang="en-GB" sz="1800" kern="1200" dirty="0">
                <a:solidFill>
                  <a:schemeClr val="tx1"/>
                </a:solidFill>
                <a:latin typeface="Calibri" panose="020F0502020204030204" pitchFamily="34" charset="0"/>
                <a:ea typeface="+mn-ea"/>
                <a:cs typeface="Calibri" panose="020F0502020204030204" pitchFamily="34" charset="0"/>
              </a:rPr>
              <a:t>, </a:t>
            </a:r>
            <a:r>
              <a:rPr lang="en-GB" sz="1800" kern="1200" dirty="0" err="1">
                <a:solidFill>
                  <a:schemeClr val="tx1"/>
                </a:solidFill>
                <a:latin typeface="Calibri" panose="020F0502020204030204" pitchFamily="34" charset="0"/>
                <a:ea typeface="+mn-ea"/>
                <a:cs typeface="Calibri" panose="020F0502020204030204" pitchFamily="34" charset="0"/>
              </a:rPr>
              <a:t>Wangjingyi</a:t>
            </a:r>
            <a:r>
              <a:rPr lang="en-GB" sz="1800" kern="1200" dirty="0">
                <a:solidFill>
                  <a:schemeClr val="tx1"/>
                </a:solidFill>
                <a:latin typeface="Calibri" panose="020F0502020204030204" pitchFamily="34" charset="0"/>
                <a:ea typeface="+mn-ea"/>
                <a:cs typeface="Calibri" panose="020F0502020204030204" pitchFamily="34" charset="0"/>
              </a:rPr>
              <a:t> Liao</a:t>
            </a:r>
            <a:r>
              <a:rPr lang="en-GB" sz="1800" kern="1200" baseline="30000" dirty="0">
                <a:solidFill>
                  <a:schemeClr val="tx1"/>
                </a:solidFill>
                <a:latin typeface="Calibri" panose="020F0502020204030204" pitchFamily="34" charset="0"/>
                <a:ea typeface="+mn-ea"/>
                <a:cs typeface="Calibri" panose="020F0502020204030204" pitchFamily="34" charset="0"/>
              </a:rPr>
              <a:t>1</a:t>
            </a:r>
            <a:r>
              <a:rPr lang="en-GB" sz="1800" dirty="0">
                <a:solidFill>
                  <a:srgbClr val="000000"/>
                </a:solidFill>
                <a:effectLst/>
                <a:latin typeface="Calibri" panose="020F0502020204030204" pitchFamily="34" charset="0"/>
                <a:ea typeface="Times New Roman" panose="02020603050405020304" pitchFamily="18" charset="0"/>
              </a:rPr>
              <a:t>, </a:t>
            </a:r>
            <a:r>
              <a:rPr lang="en-GB" sz="1800" dirty="0">
                <a:effectLst/>
                <a:latin typeface="Calibri" panose="020F0502020204030204" pitchFamily="34" charset="0"/>
                <a:ea typeface="Times New Roman" panose="02020603050405020304" pitchFamily="18" charset="0"/>
              </a:rPr>
              <a:t>Andrea G. </a:t>
            </a:r>
            <a:r>
              <a:rPr lang="en-GB" sz="1800" dirty="0" err="1">
                <a:effectLst/>
                <a:latin typeface="Calibri" panose="020F0502020204030204" pitchFamily="34" charset="0"/>
                <a:ea typeface="Times New Roman" panose="02020603050405020304" pitchFamily="18" charset="0"/>
              </a:rPr>
              <a:t>Allegrini</a:t>
            </a:r>
            <a:r>
              <a:rPr lang="en-GB" sz="1800" dirty="0">
                <a:solidFill>
                  <a:srgbClr val="000000"/>
                </a:solidFill>
                <a:effectLst/>
                <a:latin typeface="Calibri" panose="020F0502020204030204" pitchFamily="34" charset="0"/>
                <a:ea typeface="Times New Roman" panose="02020603050405020304" pitchFamily="18" charset="0"/>
              </a:rPr>
              <a:t>, Thalia C. </a:t>
            </a:r>
            <a:r>
              <a:rPr lang="en-GB" sz="1800" dirty="0" err="1">
                <a:effectLst/>
                <a:latin typeface="Calibri" panose="020F0502020204030204" pitchFamily="34" charset="0"/>
                <a:ea typeface="Times New Roman" panose="02020603050405020304" pitchFamily="18" charset="0"/>
              </a:rPr>
              <a:t>Eley</a:t>
            </a:r>
            <a:r>
              <a:rPr lang="en-GB" sz="1800" dirty="0">
                <a:effectLst/>
                <a:latin typeface="Calibri" panose="020F0502020204030204" pitchFamily="34" charset="0"/>
                <a:ea typeface="Times New Roman" panose="02020603050405020304" pitchFamily="18" charset="0"/>
              </a:rPr>
              <a:t>, </a:t>
            </a:r>
            <a:r>
              <a:rPr lang="en-GB" sz="1800" dirty="0" err="1">
                <a:effectLst/>
                <a:latin typeface="Calibri" panose="020F0502020204030204" pitchFamily="34" charset="0"/>
                <a:ea typeface="Times New Roman" panose="02020603050405020304" pitchFamily="18" charset="0"/>
              </a:rPr>
              <a:t>Kaili</a:t>
            </a:r>
            <a:r>
              <a:rPr lang="en-GB" sz="1800" dirty="0">
                <a:effectLst/>
                <a:latin typeface="Calibri" panose="020F0502020204030204" pitchFamily="34" charset="0"/>
                <a:ea typeface="Times New Roman" panose="02020603050405020304" pitchFamily="18" charset="0"/>
              </a:rPr>
              <a:t> </a:t>
            </a:r>
            <a:r>
              <a:rPr lang="en-GB" sz="1800" dirty="0" err="1">
                <a:effectLst/>
                <a:latin typeface="Calibri" panose="020F0502020204030204" pitchFamily="34" charset="0"/>
                <a:ea typeface="Times New Roman" panose="02020603050405020304" pitchFamily="18" charset="0"/>
              </a:rPr>
              <a:t>Rimfeld</a:t>
            </a:r>
            <a:r>
              <a:rPr lang="en-GB" sz="1800" dirty="0">
                <a:solidFill>
                  <a:srgbClr val="000000"/>
                </a:solidFill>
                <a:effectLst/>
                <a:latin typeface="Calibri" panose="020F0502020204030204" pitchFamily="34" charset="0"/>
                <a:ea typeface="Times New Roman" panose="02020603050405020304" pitchFamily="18" charset="0"/>
              </a:rPr>
              <a:t>, </a:t>
            </a:r>
          </a:p>
          <a:p>
            <a:pPr>
              <a:lnSpc>
                <a:spcPct val="150000"/>
              </a:lnSpc>
            </a:pPr>
            <a:r>
              <a:rPr lang="en-GB" sz="1800" kern="1200" dirty="0">
                <a:solidFill>
                  <a:schemeClr val="tx1"/>
                </a:solidFill>
                <a:latin typeface="Calibri" panose="020F0502020204030204" pitchFamily="34" charset="0"/>
                <a:ea typeface="+mn-ea"/>
                <a:cs typeface="Calibri" panose="020F0502020204030204" pitchFamily="34" charset="0"/>
              </a:rPr>
              <a:t>Robert Plomin</a:t>
            </a:r>
            <a:r>
              <a:rPr lang="en-GB" sz="1800" kern="1200" baseline="30000" dirty="0">
                <a:solidFill>
                  <a:schemeClr val="tx1"/>
                </a:solidFill>
                <a:latin typeface="Calibri" panose="020F0502020204030204" pitchFamily="34" charset="0"/>
                <a:ea typeface="+mn-ea"/>
                <a:cs typeface="Calibri" panose="020F0502020204030204" pitchFamily="34" charset="0"/>
              </a:rPr>
              <a:t>2</a:t>
            </a:r>
            <a:r>
              <a:rPr lang="en-GB" sz="1800" kern="1200" dirty="0">
                <a:solidFill>
                  <a:schemeClr val="tx1"/>
                </a:solidFill>
                <a:latin typeface="Calibri" panose="020F0502020204030204" pitchFamily="34" charset="0"/>
                <a:ea typeface="+mn-ea"/>
                <a:cs typeface="Calibri" panose="020F0502020204030204" pitchFamily="34" charset="0"/>
              </a:rPr>
              <a:t> and Margherita Malanchini</a:t>
            </a:r>
            <a:r>
              <a:rPr lang="en-GB" sz="1800" kern="1200" baseline="30000" dirty="0">
                <a:solidFill>
                  <a:schemeClr val="tx1"/>
                </a:solidFill>
                <a:latin typeface="Calibri" panose="020F0502020204030204" pitchFamily="34" charset="0"/>
                <a:ea typeface="+mn-ea"/>
                <a:cs typeface="Calibri" panose="020F0502020204030204" pitchFamily="34" charset="0"/>
              </a:rPr>
              <a:t>2</a:t>
            </a:r>
            <a:endParaRPr lang="en-GB" sz="1800" dirty="0">
              <a:effectLst/>
              <a:latin typeface="Times New Roman" panose="02020603050405020304" pitchFamily="18" charset="0"/>
              <a:ea typeface="Times New Roman" panose="02020603050405020304" pitchFamily="18" charset="0"/>
            </a:endParaRPr>
          </a:p>
        </p:txBody>
      </p:sp>
      <p:pic>
        <p:nvPicPr>
          <p:cNvPr id="3" name="Picture 2" descr="A red sign with white text&#10;&#10;Description automatically generated with low confidence">
            <a:extLst>
              <a:ext uri="{FF2B5EF4-FFF2-40B4-BE49-F238E27FC236}">
                <a16:creationId xmlns:a16="http://schemas.microsoft.com/office/drawing/2014/main" id="{8DFB8A70-32D7-0580-095B-27B5FBCAEBAF}"/>
              </a:ext>
            </a:extLst>
          </p:cNvPr>
          <p:cNvPicPr>
            <a:picLocks noChangeAspect="1"/>
          </p:cNvPicPr>
          <p:nvPr/>
        </p:nvPicPr>
        <p:blipFill>
          <a:blip r:embed="rId3"/>
          <a:stretch>
            <a:fillRect/>
          </a:stretch>
        </p:blipFill>
        <p:spPr>
          <a:xfrm>
            <a:off x="7132305" y="-30837"/>
            <a:ext cx="2406619" cy="1353723"/>
          </a:xfrm>
          <a:prstGeom prst="rect">
            <a:avLst/>
          </a:prstGeom>
        </p:spPr>
      </p:pic>
      <p:pic>
        <p:nvPicPr>
          <p:cNvPr id="4" name="Picture 3" descr="A black and white logo&#10;&#10;Description automatically generated with low confidence">
            <a:extLst>
              <a:ext uri="{FF2B5EF4-FFF2-40B4-BE49-F238E27FC236}">
                <a16:creationId xmlns:a16="http://schemas.microsoft.com/office/drawing/2014/main" id="{0783C7BA-F59C-8C48-784D-6937F8215468}"/>
              </a:ext>
            </a:extLst>
          </p:cNvPr>
          <p:cNvPicPr>
            <a:picLocks noChangeAspect="1"/>
          </p:cNvPicPr>
          <p:nvPr/>
        </p:nvPicPr>
        <p:blipFill>
          <a:blip r:embed="rId4">
            <a:alphaModFix/>
          </a:blip>
          <a:stretch>
            <a:fillRect/>
          </a:stretch>
        </p:blipFill>
        <p:spPr>
          <a:xfrm>
            <a:off x="9538924" y="-5437"/>
            <a:ext cx="2377374" cy="1292050"/>
          </a:xfrm>
          <a:prstGeom prst="rect">
            <a:avLst/>
          </a:prstGeom>
        </p:spPr>
      </p:pic>
      <p:sp>
        <p:nvSpPr>
          <p:cNvPr id="5" name="TextBox 4">
            <a:extLst>
              <a:ext uri="{FF2B5EF4-FFF2-40B4-BE49-F238E27FC236}">
                <a16:creationId xmlns:a16="http://schemas.microsoft.com/office/drawing/2014/main" id="{BE6C9BAC-AB17-604D-86D3-5C2061A34703}"/>
              </a:ext>
            </a:extLst>
          </p:cNvPr>
          <p:cNvSpPr txBox="1"/>
          <p:nvPr/>
        </p:nvSpPr>
        <p:spPr>
          <a:xfrm>
            <a:off x="793309" y="5211389"/>
            <a:ext cx="4672025" cy="558936"/>
          </a:xfrm>
          <a:prstGeom prst="rect">
            <a:avLst/>
          </a:prstGeom>
          <a:noFill/>
        </p:spPr>
        <p:txBody>
          <a:bodyPr wrap="square" lIns="108000" rIns="108000" rtlCol="0">
            <a:spAutoFit/>
          </a:bodyPr>
          <a:lstStyle/>
          <a:p>
            <a:pPr defTabSz="740572">
              <a:lnSpc>
                <a:spcPct val="115000"/>
              </a:lnSpc>
              <a:spcAft>
                <a:spcPts val="600"/>
              </a:spcAft>
            </a:pPr>
            <a:r>
              <a:rPr lang="en-GB" sz="1134" kern="1200" baseline="30000" dirty="0">
                <a:solidFill>
                  <a:schemeClr val="tx1"/>
                </a:solidFill>
                <a:latin typeface="Calibri" panose="020F0502020204030204" pitchFamily="34" charset="0"/>
                <a:ea typeface="+mn-ea"/>
                <a:cs typeface="Calibri" panose="020F0502020204030204" pitchFamily="34" charset="0"/>
              </a:rPr>
              <a:t>1 </a:t>
            </a:r>
            <a:r>
              <a:rPr lang="en-GB" sz="1134" kern="1200" dirty="0">
                <a:solidFill>
                  <a:schemeClr val="tx1"/>
                </a:solidFill>
                <a:latin typeface="Calibri" panose="020F0502020204030204" pitchFamily="34" charset="0"/>
                <a:ea typeface="+mn-ea"/>
                <a:cs typeface="Calibri" panose="020F0502020204030204" pitchFamily="34" charset="0"/>
              </a:rPr>
              <a:t>These authors contributed equally</a:t>
            </a:r>
          </a:p>
          <a:p>
            <a:pPr defTabSz="740572">
              <a:lnSpc>
                <a:spcPct val="115000"/>
              </a:lnSpc>
              <a:spcAft>
                <a:spcPts val="600"/>
              </a:spcAft>
            </a:pPr>
            <a:r>
              <a:rPr lang="en-GB" sz="1134" kern="1200" baseline="30000" dirty="0">
                <a:solidFill>
                  <a:schemeClr val="tx1"/>
                </a:solidFill>
                <a:latin typeface="Calibri" panose="020F0502020204030204" pitchFamily="34" charset="0"/>
                <a:ea typeface="+mn-ea"/>
                <a:cs typeface="Calibri" panose="020F0502020204030204" pitchFamily="34" charset="0"/>
              </a:rPr>
              <a:t>2 </a:t>
            </a:r>
            <a:r>
              <a:rPr lang="en-GB" sz="1134" kern="1200" dirty="0">
                <a:solidFill>
                  <a:schemeClr val="tx1"/>
                </a:solidFill>
                <a:latin typeface="Calibri" panose="020F0502020204030204" pitchFamily="34" charset="0"/>
                <a:ea typeface="+mn-ea"/>
                <a:cs typeface="Calibri" panose="020F0502020204030204" pitchFamily="34" charset="0"/>
              </a:rPr>
              <a:t>These authors jointly supervised the work </a:t>
            </a:r>
            <a:endParaRPr lang="en-US" sz="1400" dirty="0">
              <a:latin typeface="Calibri" panose="020F0502020204030204" pitchFamily="34" charset="0"/>
              <a:cs typeface="Calibri" panose="020F0502020204030204" pitchFamily="34" charset="0"/>
            </a:endParaRPr>
          </a:p>
        </p:txBody>
      </p:sp>
      <p:pic>
        <p:nvPicPr>
          <p:cNvPr id="10" name="Picture 9" descr="A qr code on a white background&#10;&#10;Description automatically generated">
            <a:extLst>
              <a:ext uri="{FF2B5EF4-FFF2-40B4-BE49-F238E27FC236}">
                <a16:creationId xmlns:a16="http://schemas.microsoft.com/office/drawing/2014/main" id="{980022BA-443D-EC97-D475-9ED6B5963CF3}"/>
              </a:ext>
            </a:extLst>
          </p:cNvPr>
          <p:cNvPicPr>
            <a:picLocks noChangeAspect="1"/>
          </p:cNvPicPr>
          <p:nvPr/>
        </p:nvPicPr>
        <p:blipFill>
          <a:blip r:embed="rId5"/>
          <a:stretch>
            <a:fillRect/>
          </a:stretch>
        </p:blipFill>
        <p:spPr>
          <a:xfrm>
            <a:off x="9633857" y="5017967"/>
            <a:ext cx="1764834" cy="1764834"/>
          </a:xfrm>
          <a:prstGeom prst="rect">
            <a:avLst/>
          </a:prstGeom>
        </p:spPr>
      </p:pic>
      <p:sp>
        <p:nvSpPr>
          <p:cNvPr id="6" name="TextBox 5">
            <a:extLst>
              <a:ext uri="{FF2B5EF4-FFF2-40B4-BE49-F238E27FC236}">
                <a16:creationId xmlns:a16="http://schemas.microsoft.com/office/drawing/2014/main" id="{7AC494E5-41B4-D4FA-26F1-5F5FD00C70CE}"/>
              </a:ext>
            </a:extLst>
          </p:cNvPr>
          <p:cNvSpPr txBox="1"/>
          <p:nvPr/>
        </p:nvSpPr>
        <p:spPr>
          <a:xfrm>
            <a:off x="9796577" y="4806793"/>
            <a:ext cx="2384872" cy="325474"/>
          </a:xfrm>
          <a:prstGeom prst="rect">
            <a:avLst/>
          </a:prstGeom>
          <a:noFill/>
        </p:spPr>
        <p:txBody>
          <a:bodyPr wrap="square" lIns="108000" rIns="108000" rtlCol="0">
            <a:spAutoFit/>
          </a:bodyPr>
          <a:lstStyle/>
          <a:p>
            <a:pPr defTabSz="740572">
              <a:lnSpc>
                <a:spcPct val="115000"/>
              </a:lnSpc>
              <a:spcAft>
                <a:spcPts val="600"/>
              </a:spcAft>
            </a:pPr>
            <a:r>
              <a:rPr lang="en-GB" sz="1400" kern="1200" dirty="0">
                <a:solidFill>
                  <a:schemeClr val="tx1"/>
                </a:solidFill>
                <a:latin typeface="Calibri" panose="020F0502020204030204" pitchFamily="34" charset="0"/>
                <a:ea typeface="+mn-ea"/>
                <a:cs typeface="Calibri" panose="020F0502020204030204" pitchFamily="34" charset="0"/>
              </a:rPr>
              <a:t>Pre-print:</a:t>
            </a:r>
          </a:p>
        </p:txBody>
      </p:sp>
      <p:pic>
        <p:nvPicPr>
          <p:cNvPr id="7" name="Picture 6" descr="A black envelope with a white background&#10;&#10;Description automatically generated">
            <a:extLst>
              <a:ext uri="{FF2B5EF4-FFF2-40B4-BE49-F238E27FC236}">
                <a16:creationId xmlns:a16="http://schemas.microsoft.com/office/drawing/2014/main" id="{95CB1864-20CF-CC19-18D7-309FE7401F5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25245" y="6124252"/>
            <a:ext cx="658549" cy="658549"/>
          </a:xfrm>
          <a:prstGeom prst="rect">
            <a:avLst/>
          </a:prstGeom>
        </p:spPr>
      </p:pic>
      <p:sp>
        <p:nvSpPr>
          <p:cNvPr id="8" name="TextBox 7">
            <a:extLst>
              <a:ext uri="{FF2B5EF4-FFF2-40B4-BE49-F238E27FC236}">
                <a16:creationId xmlns:a16="http://schemas.microsoft.com/office/drawing/2014/main" id="{CC9D7C86-D79A-CECE-3844-CDEB49DAEABF}"/>
              </a:ext>
            </a:extLst>
          </p:cNvPr>
          <p:cNvSpPr txBox="1"/>
          <p:nvPr/>
        </p:nvSpPr>
        <p:spPr>
          <a:xfrm>
            <a:off x="4952828" y="6245142"/>
            <a:ext cx="3279902" cy="369332"/>
          </a:xfrm>
          <a:prstGeom prst="rect">
            <a:avLst/>
          </a:prstGeom>
          <a:noFill/>
        </p:spPr>
        <p:txBody>
          <a:bodyPr wrap="square" lIns="108000" rIns="108000" rtlCol="0">
            <a:spAutoFit/>
          </a:bodyPr>
          <a:lstStyle/>
          <a:p>
            <a:pPr defTabSz="740572">
              <a:spcAft>
                <a:spcPts val="600"/>
              </a:spcAft>
            </a:pPr>
            <a:r>
              <a:rPr lang="en-GB" dirty="0" err="1">
                <a:latin typeface="Calibri" panose="020F0502020204030204" pitchFamily="34" charset="0"/>
                <a:cs typeface="Calibri" panose="020F0502020204030204" pitchFamily="34" charset="0"/>
              </a:rPr>
              <a:t>engin.keser@kcl.ac.uk</a:t>
            </a:r>
            <a:endParaRPr lang="en-GB" kern="1200" dirty="0">
              <a:solidFill>
                <a:schemeClr val="tx1"/>
              </a:solidFill>
              <a:latin typeface="Calibri" panose="020F0502020204030204" pitchFamily="34" charset="0"/>
              <a:ea typeface="+mn-ea"/>
              <a:cs typeface="Calibri" panose="020F0502020204030204" pitchFamily="34" charset="0"/>
            </a:endParaRPr>
          </a:p>
        </p:txBody>
      </p:sp>
    </p:spTree>
    <p:extLst>
      <p:ext uri="{BB962C8B-B14F-4D97-AF65-F5344CB8AC3E}">
        <p14:creationId xmlns:p14="http://schemas.microsoft.com/office/powerpoint/2010/main" val="35124706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FBD70A8-DCB9-7689-6850-195F96C60458}"/>
              </a:ext>
            </a:extLst>
          </p:cNvPr>
          <p:cNvSpPr txBox="1"/>
          <p:nvPr/>
        </p:nvSpPr>
        <p:spPr>
          <a:xfrm>
            <a:off x="567324" y="548518"/>
            <a:ext cx="8521132" cy="132556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600" b="1" kern="1200" dirty="0">
                <a:solidFill>
                  <a:schemeClr val="tx1"/>
                </a:solidFill>
                <a:effectLst/>
                <a:ea typeface="+mj-ea"/>
                <a:cs typeface="+mj-cs"/>
              </a:rPr>
              <a:t>Genomic structural equation modelling</a:t>
            </a:r>
          </a:p>
        </p:txBody>
      </p:sp>
      <p:grpSp>
        <p:nvGrpSpPr>
          <p:cNvPr id="10" name="Group 9">
            <a:extLst>
              <a:ext uri="{FF2B5EF4-FFF2-40B4-BE49-F238E27FC236}">
                <a16:creationId xmlns:a16="http://schemas.microsoft.com/office/drawing/2014/main" id="{AC512D20-4CE5-5768-03B4-ECB01EFF0FB8}"/>
              </a:ext>
            </a:extLst>
          </p:cNvPr>
          <p:cNvGrpSpPr/>
          <p:nvPr/>
        </p:nvGrpSpPr>
        <p:grpSpPr>
          <a:xfrm>
            <a:off x="7720895" y="2089941"/>
            <a:ext cx="4095735" cy="1900871"/>
            <a:chOff x="1393314" y="2774268"/>
            <a:chExt cx="7720705" cy="3791424"/>
          </a:xfrm>
        </p:grpSpPr>
        <p:pic>
          <p:nvPicPr>
            <p:cNvPr id="7" name="Picture 6" descr="A screenshot of a computer&#10;&#10;Description automatically generated with low confidence">
              <a:extLst>
                <a:ext uri="{FF2B5EF4-FFF2-40B4-BE49-F238E27FC236}">
                  <a16:creationId xmlns:a16="http://schemas.microsoft.com/office/drawing/2014/main" id="{513CBBBA-E443-496C-7875-D8953295A2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72302" y="2873229"/>
              <a:ext cx="7450807" cy="3452232"/>
            </a:xfrm>
            <a:prstGeom prst="rect">
              <a:avLst/>
            </a:prstGeom>
          </p:spPr>
        </p:pic>
        <p:sp>
          <p:nvSpPr>
            <p:cNvPr id="9" name="Frame 8">
              <a:extLst>
                <a:ext uri="{FF2B5EF4-FFF2-40B4-BE49-F238E27FC236}">
                  <a16:creationId xmlns:a16="http://schemas.microsoft.com/office/drawing/2014/main" id="{FA5DE383-8320-BA7C-BE36-2BDA89F13C71}"/>
                </a:ext>
              </a:extLst>
            </p:cNvPr>
            <p:cNvSpPr/>
            <p:nvPr/>
          </p:nvSpPr>
          <p:spPr>
            <a:xfrm>
              <a:off x="1393314" y="2774268"/>
              <a:ext cx="7720705" cy="3791424"/>
            </a:xfrm>
            <a:prstGeom prst="frame">
              <a:avLst>
                <a:gd name="adj1" fmla="val 1476"/>
              </a:avLst>
            </a:prstGeom>
            <a:noFill/>
            <a:ln w="19050">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p:nvSpPr>
          <p:cNvPr id="2" name="Title 1">
            <a:extLst>
              <a:ext uri="{FF2B5EF4-FFF2-40B4-BE49-F238E27FC236}">
                <a16:creationId xmlns:a16="http://schemas.microsoft.com/office/drawing/2014/main" id="{2BC0DAA9-35C4-AB44-59CE-ADC05E41F1D8}"/>
              </a:ext>
            </a:extLst>
          </p:cNvPr>
          <p:cNvSpPr txBox="1">
            <a:spLocks/>
          </p:cNvSpPr>
          <p:nvPr/>
        </p:nvSpPr>
        <p:spPr>
          <a:xfrm>
            <a:off x="578786" y="1846427"/>
            <a:ext cx="8999730" cy="138735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rtl="0">
              <a:spcBef>
                <a:spcPts val="0"/>
              </a:spcBef>
              <a:spcAft>
                <a:spcPts val="0"/>
              </a:spcAft>
            </a:pPr>
            <a:r>
              <a:rPr lang="en-GB" sz="2400" b="1" dirty="0">
                <a:solidFill>
                  <a:srgbClr val="000000"/>
                </a:solidFill>
                <a:latin typeface="Calibri" panose="020F0502020204030204" pitchFamily="34" charset="0"/>
              </a:rPr>
              <a:t>Stage 1: </a:t>
            </a:r>
            <a:r>
              <a:rPr lang="en-GB" sz="2400" dirty="0">
                <a:solidFill>
                  <a:srgbClr val="000000"/>
                </a:solidFill>
                <a:latin typeface="Calibri" panose="020F0502020204030204" pitchFamily="34" charset="0"/>
              </a:rPr>
              <a:t>Estimate a genetic covariance matrix and its </a:t>
            </a:r>
          </a:p>
          <a:p>
            <a:pPr rtl="0">
              <a:spcBef>
                <a:spcPts val="0"/>
              </a:spcBef>
              <a:spcAft>
                <a:spcPts val="0"/>
              </a:spcAft>
            </a:pPr>
            <a:r>
              <a:rPr lang="en-GB" sz="2400" dirty="0">
                <a:solidFill>
                  <a:srgbClr val="000000"/>
                </a:solidFill>
                <a:latin typeface="Calibri" panose="020F0502020204030204" pitchFamily="34" charset="0"/>
              </a:rPr>
              <a:t>associated sampling covariance matrix</a:t>
            </a:r>
          </a:p>
          <a:p>
            <a:pPr marL="342900" indent="-342900" rtl="0">
              <a:spcBef>
                <a:spcPts val="0"/>
              </a:spcBef>
              <a:spcAft>
                <a:spcPts val="0"/>
              </a:spcAft>
              <a:buFont typeface="Arial" panose="020B0604020202020204" pitchFamily="34" charset="0"/>
              <a:buChar char="•"/>
            </a:pPr>
            <a:r>
              <a:rPr lang="en-GB" sz="2400" dirty="0">
                <a:solidFill>
                  <a:srgbClr val="000000"/>
                </a:solidFill>
                <a:latin typeface="Calibri" panose="020F0502020204030204" pitchFamily="34" charset="0"/>
              </a:rPr>
              <a:t>Uses linkage disequilibrium (LD) score regression</a:t>
            </a:r>
          </a:p>
        </p:txBody>
      </p:sp>
      <p:pic>
        <p:nvPicPr>
          <p:cNvPr id="3" name="Picture 2">
            <a:extLst>
              <a:ext uri="{FF2B5EF4-FFF2-40B4-BE49-F238E27FC236}">
                <a16:creationId xmlns:a16="http://schemas.microsoft.com/office/drawing/2014/main" id="{0C6D0EC5-CD1E-A14C-6B7D-5F198EDDBD00}"/>
              </a:ext>
            </a:extLst>
          </p:cNvPr>
          <p:cNvPicPr>
            <a:picLocks noChangeAspect="1"/>
          </p:cNvPicPr>
          <p:nvPr/>
        </p:nvPicPr>
        <p:blipFill>
          <a:blip r:embed="rId4"/>
          <a:stretch>
            <a:fillRect/>
          </a:stretch>
        </p:blipFill>
        <p:spPr>
          <a:xfrm>
            <a:off x="1482363" y="4477471"/>
            <a:ext cx="1964209" cy="2280168"/>
          </a:xfrm>
          <a:prstGeom prst="rect">
            <a:avLst/>
          </a:prstGeom>
        </p:spPr>
      </p:pic>
      <p:pic>
        <p:nvPicPr>
          <p:cNvPr id="4" name="Picture 3" descr="A screenshot of a computer&#10;&#10;Description automatically generated with low confidence">
            <a:extLst>
              <a:ext uri="{FF2B5EF4-FFF2-40B4-BE49-F238E27FC236}">
                <a16:creationId xmlns:a16="http://schemas.microsoft.com/office/drawing/2014/main" id="{DE373926-0929-545B-5CA1-56824712146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56832" y="4559094"/>
            <a:ext cx="3071215" cy="2096943"/>
          </a:xfrm>
          <a:prstGeom prst="rect">
            <a:avLst/>
          </a:prstGeom>
        </p:spPr>
      </p:pic>
      <p:sp>
        <p:nvSpPr>
          <p:cNvPr id="5" name="Title 1">
            <a:extLst>
              <a:ext uri="{FF2B5EF4-FFF2-40B4-BE49-F238E27FC236}">
                <a16:creationId xmlns:a16="http://schemas.microsoft.com/office/drawing/2014/main" id="{1D119E4A-14EC-7C33-1CC7-11E59D0ED642}"/>
              </a:ext>
            </a:extLst>
          </p:cNvPr>
          <p:cNvSpPr txBox="1">
            <a:spLocks/>
          </p:cNvSpPr>
          <p:nvPr/>
        </p:nvSpPr>
        <p:spPr>
          <a:xfrm>
            <a:off x="539030" y="3441254"/>
            <a:ext cx="6642835" cy="101026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rtl="0">
              <a:spcBef>
                <a:spcPts val="0"/>
              </a:spcBef>
              <a:spcAft>
                <a:spcPts val="0"/>
              </a:spcAft>
            </a:pPr>
            <a:r>
              <a:rPr lang="en-GB" sz="2400" b="1" dirty="0">
                <a:solidFill>
                  <a:srgbClr val="000000"/>
                </a:solidFill>
                <a:latin typeface="Calibri" panose="020F0502020204030204" pitchFamily="34" charset="0"/>
              </a:rPr>
              <a:t>Stage 2: </a:t>
            </a:r>
            <a:r>
              <a:rPr lang="en-GB" sz="2400" dirty="0">
                <a:solidFill>
                  <a:srgbClr val="000000"/>
                </a:solidFill>
                <a:latin typeface="Calibri" panose="020F0502020204030204" pitchFamily="34" charset="0"/>
              </a:rPr>
              <a:t>Fit a Structural Equation Model </a:t>
            </a:r>
          </a:p>
          <a:p>
            <a:pPr rtl="0">
              <a:spcBef>
                <a:spcPts val="0"/>
              </a:spcBef>
              <a:spcAft>
                <a:spcPts val="0"/>
              </a:spcAft>
            </a:pPr>
            <a:r>
              <a:rPr lang="en-GB" sz="2400" dirty="0">
                <a:solidFill>
                  <a:srgbClr val="000000"/>
                </a:solidFill>
                <a:latin typeface="Calibri" panose="020F0502020204030204" pitchFamily="34" charset="0"/>
              </a:rPr>
              <a:t>to the matrices from Stage 1</a:t>
            </a:r>
            <a:endParaRPr lang="en-US" sz="2000" b="1" dirty="0">
              <a:latin typeface="+mn-lt"/>
            </a:endParaRPr>
          </a:p>
        </p:txBody>
      </p:sp>
    </p:spTree>
    <p:extLst>
      <p:ext uri="{BB962C8B-B14F-4D97-AF65-F5344CB8AC3E}">
        <p14:creationId xmlns:p14="http://schemas.microsoft.com/office/powerpoint/2010/main" val="5869263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FBD70A8-DCB9-7689-6850-195F96C60458}"/>
              </a:ext>
            </a:extLst>
          </p:cNvPr>
          <p:cNvSpPr txBox="1"/>
          <p:nvPr/>
        </p:nvSpPr>
        <p:spPr>
          <a:xfrm>
            <a:off x="567324" y="535266"/>
            <a:ext cx="7616444" cy="132556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600" b="1" kern="1200" dirty="0">
                <a:solidFill>
                  <a:schemeClr val="tx1"/>
                </a:solidFill>
                <a:effectLst/>
                <a:ea typeface="+mj-ea"/>
                <a:cs typeface="+mj-cs"/>
              </a:rPr>
              <a:t>Common factor model</a:t>
            </a:r>
          </a:p>
        </p:txBody>
      </p:sp>
      <p:grpSp>
        <p:nvGrpSpPr>
          <p:cNvPr id="147" name="Group 146">
            <a:extLst>
              <a:ext uri="{FF2B5EF4-FFF2-40B4-BE49-F238E27FC236}">
                <a16:creationId xmlns:a16="http://schemas.microsoft.com/office/drawing/2014/main" id="{F54ED8E0-EC04-87A3-B2F9-C77CCAF68603}"/>
              </a:ext>
            </a:extLst>
          </p:cNvPr>
          <p:cNvGrpSpPr/>
          <p:nvPr/>
        </p:nvGrpSpPr>
        <p:grpSpPr>
          <a:xfrm>
            <a:off x="1700730" y="2099360"/>
            <a:ext cx="8491475" cy="3991323"/>
            <a:chOff x="1850262" y="2385825"/>
            <a:chExt cx="8491475" cy="3991323"/>
          </a:xfrm>
        </p:grpSpPr>
        <p:grpSp>
          <p:nvGrpSpPr>
            <p:cNvPr id="2" name="Group 1">
              <a:extLst>
                <a:ext uri="{FF2B5EF4-FFF2-40B4-BE49-F238E27FC236}">
                  <a16:creationId xmlns:a16="http://schemas.microsoft.com/office/drawing/2014/main" id="{3631D887-4AFD-A924-31F8-D5B8C150CAEC}"/>
                </a:ext>
              </a:extLst>
            </p:cNvPr>
            <p:cNvGrpSpPr/>
            <p:nvPr/>
          </p:nvGrpSpPr>
          <p:grpSpPr>
            <a:xfrm>
              <a:off x="1850262" y="2385825"/>
              <a:ext cx="8491475" cy="3991323"/>
              <a:chOff x="1235180" y="955551"/>
              <a:chExt cx="10808048" cy="5080202"/>
            </a:xfrm>
          </p:grpSpPr>
          <p:cxnSp>
            <p:nvCxnSpPr>
              <p:cNvPr id="3" name="Straight Arrow Connector 2">
                <a:extLst>
                  <a:ext uri="{FF2B5EF4-FFF2-40B4-BE49-F238E27FC236}">
                    <a16:creationId xmlns:a16="http://schemas.microsoft.com/office/drawing/2014/main" id="{B3BEF67D-A400-8030-7AF0-D1DE0B6B3AF3}"/>
                  </a:ext>
                </a:extLst>
              </p:cNvPr>
              <p:cNvCxnSpPr>
                <a:cxnSpLocks/>
                <a:stCxn id="15" idx="4"/>
                <a:endCxn id="136" idx="0"/>
              </p:cNvCxnSpPr>
              <p:nvPr/>
            </p:nvCxnSpPr>
            <p:spPr>
              <a:xfrm flipH="1">
                <a:off x="4550408" y="1915200"/>
                <a:ext cx="1935236" cy="179496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4" name="TextBox 3">
                <a:extLst>
                  <a:ext uri="{FF2B5EF4-FFF2-40B4-BE49-F238E27FC236}">
                    <a16:creationId xmlns:a16="http://schemas.microsoft.com/office/drawing/2014/main" id="{B17124D0-6657-DD9B-653F-E5202A385B6F}"/>
                  </a:ext>
                </a:extLst>
              </p:cNvPr>
              <p:cNvSpPr txBox="1"/>
              <p:nvPr/>
            </p:nvSpPr>
            <p:spPr>
              <a:xfrm>
                <a:off x="4442899" y="3300757"/>
                <a:ext cx="1133702" cy="352568"/>
              </a:xfrm>
              <a:prstGeom prst="rect">
                <a:avLst/>
              </a:prstGeom>
              <a:solidFill>
                <a:schemeClr val="bg1"/>
              </a:solidFill>
              <a:ln w="19050">
                <a:noFill/>
              </a:ln>
            </p:spPr>
            <p:txBody>
              <a:bodyPr wrap="square" rtlCol="0">
                <a:spAutoFit/>
              </a:bodyPr>
              <a:lstStyle/>
              <a:p>
                <a:r>
                  <a:rPr lang="en-US" sz="1200" dirty="0">
                    <a:latin typeface="Arial" panose="020B0604020202020204" pitchFamily="34" charset="0"/>
                    <a:cs typeface="Arial" panose="020B0604020202020204" pitchFamily="34" charset="0"/>
                  </a:rPr>
                  <a:t>.62(.03)</a:t>
                </a:r>
              </a:p>
            </p:txBody>
          </p:sp>
          <p:cxnSp>
            <p:nvCxnSpPr>
              <p:cNvPr id="5" name="Straight Arrow Connector 4">
                <a:extLst>
                  <a:ext uri="{FF2B5EF4-FFF2-40B4-BE49-F238E27FC236}">
                    <a16:creationId xmlns:a16="http://schemas.microsoft.com/office/drawing/2014/main" id="{59DE2CC2-EC5E-61E3-E1FE-B1E9858E4725}"/>
                  </a:ext>
                </a:extLst>
              </p:cNvPr>
              <p:cNvCxnSpPr>
                <a:cxnSpLocks/>
                <a:stCxn id="15" idx="4"/>
                <a:endCxn id="138" idx="0"/>
              </p:cNvCxnSpPr>
              <p:nvPr/>
            </p:nvCxnSpPr>
            <p:spPr>
              <a:xfrm flipH="1">
                <a:off x="3589948" y="1915200"/>
                <a:ext cx="2895696" cy="180361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7" name="Straight Arrow Connector 6">
                <a:extLst>
                  <a:ext uri="{FF2B5EF4-FFF2-40B4-BE49-F238E27FC236}">
                    <a16:creationId xmlns:a16="http://schemas.microsoft.com/office/drawing/2014/main" id="{34F76463-0910-59C1-CD46-7A2A4ECD1D07}"/>
                  </a:ext>
                </a:extLst>
              </p:cNvPr>
              <p:cNvCxnSpPr>
                <a:cxnSpLocks/>
                <a:stCxn id="15" idx="4"/>
                <a:endCxn id="134" idx="0"/>
              </p:cNvCxnSpPr>
              <p:nvPr/>
            </p:nvCxnSpPr>
            <p:spPr>
              <a:xfrm flipH="1">
                <a:off x="5538188" y="1915200"/>
                <a:ext cx="947456" cy="180361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9" name="TextBox 8">
                <a:extLst>
                  <a:ext uri="{FF2B5EF4-FFF2-40B4-BE49-F238E27FC236}">
                    <a16:creationId xmlns:a16="http://schemas.microsoft.com/office/drawing/2014/main" id="{253E9D52-0327-03AC-6D98-6FDF3F0FC449}"/>
                  </a:ext>
                </a:extLst>
              </p:cNvPr>
              <p:cNvSpPr txBox="1"/>
              <p:nvPr/>
            </p:nvSpPr>
            <p:spPr>
              <a:xfrm>
                <a:off x="3541402" y="3321748"/>
                <a:ext cx="963750" cy="352568"/>
              </a:xfrm>
              <a:prstGeom prst="rect">
                <a:avLst/>
              </a:prstGeom>
              <a:solidFill>
                <a:schemeClr val="bg1"/>
              </a:solidFill>
              <a:ln w="19050">
                <a:noFill/>
              </a:ln>
            </p:spPr>
            <p:txBody>
              <a:bodyPr wrap="square" rtlCol="0">
                <a:spAutoFit/>
              </a:bodyPr>
              <a:lstStyle/>
              <a:p>
                <a:r>
                  <a:rPr lang="en-US" sz="1200" dirty="0">
                    <a:latin typeface="Arial" panose="020B0604020202020204" pitchFamily="34" charset="0"/>
                    <a:cs typeface="Arial" panose="020B0604020202020204" pitchFamily="34" charset="0"/>
                  </a:rPr>
                  <a:t>.78(.04)</a:t>
                </a:r>
              </a:p>
            </p:txBody>
          </p:sp>
          <p:cxnSp>
            <p:nvCxnSpPr>
              <p:cNvPr id="10" name="Straight Arrow Connector 9">
                <a:extLst>
                  <a:ext uri="{FF2B5EF4-FFF2-40B4-BE49-F238E27FC236}">
                    <a16:creationId xmlns:a16="http://schemas.microsoft.com/office/drawing/2014/main" id="{06798C9E-D2A2-77F0-96AF-8E0EC0A46080}"/>
                  </a:ext>
                </a:extLst>
              </p:cNvPr>
              <p:cNvCxnSpPr>
                <a:cxnSpLocks/>
                <a:stCxn id="15" idx="4"/>
                <a:endCxn id="126" idx="0"/>
              </p:cNvCxnSpPr>
              <p:nvPr/>
            </p:nvCxnSpPr>
            <p:spPr>
              <a:xfrm>
                <a:off x="6485644" y="1915200"/>
                <a:ext cx="2854543" cy="1784714"/>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1" name="Straight Arrow Connector 10">
                <a:extLst>
                  <a:ext uri="{FF2B5EF4-FFF2-40B4-BE49-F238E27FC236}">
                    <a16:creationId xmlns:a16="http://schemas.microsoft.com/office/drawing/2014/main" id="{439416FA-56AD-BF20-AB33-E38275D7EE29}"/>
                  </a:ext>
                </a:extLst>
              </p:cNvPr>
              <p:cNvCxnSpPr>
                <a:cxnSpLocks/>
                <a:stCxn id="15" idx="4"/>
                <a:endCxn id="124" idx="0"/>
              </p:cNvCxnSpPr>
              <p:nvPr/>
            </p:nvCxnSpPr>
            <p:spPr>
              <a:xfrm>
                <a:off x="6485644" y="1915200"/>
                <a:ext cx="3801580" cy="178633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grpSp>
            <p:nvGrpSpPr>
              <p:cNvPr id="13" name="Group 12">
                <a:extLst>
                  <a:ext uri="{FF2B5EF4-FFF2-40B4-BE49-F238E27FC236}">
                    <a16:creationId xmlns:a16="http://schemas.microsoft.com/office/drawing/2014/main" id="{94575D7C-2974-C681-7920-501FA01595D4}"/>
                  </a:ext>
                </a:extLst>
              </p:cNvPr>
              <p:cNvGrpSpPr/>
              <p:nvPr/>
            </p:nvGrpSpPr>
            <p:grpSpPr>
              <a:xfrm>
                <a:off x="10785940" y="3699613"/>
                <a:ext cx="869451" cy="506981"/>
                <a:chOff x="5624846" y="3945897"/>
                <a:chExt cx="593845" cy="418993"/>
              </a:xfrm>
              <a:noFill/>
            </p:grpSpPr>
            <p:sp>
              <p:nvSpPr>
                <p:cNvPr id="144" name="Rectangle 143">
                  <a:extLst>
                    <a:ext uri="{FF2B5EF4-FFF2-40B4-BE49-F238E27FC236}">
                      <a16:creationId xmlns:a16="http://schemas.microsoft.com/office/drawing/2014/main" id="{B0D1867C-4DC7-3D9A-66A5-29CECDCD1B03}"/>
                    </a:ext>
                  </a:extLst>
                </p:cNvPr>
                <p:cNvSpPr/>
                <p:nvPr/>
              </p:nvSpPr>
              <p:spPr>
                <a:xfrm>
                  <a:off x="5658393" y="3945897"/>
                  <a:ext cx="560298" cy="418993"/>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a:latin typeface="Arial" panose="020B0604020202020204" pitchFamily="34" charset="0"/>
                    <a:cs typeface="Arial" panose="020B0604020202020204" pitchFamily="34" charset="0"/>
                  </a:endParaRPr>
                </a:p>
              </p:txBody>
            </p:sp>
            <p:sp>
              <p:nvSpPr>
                <p:cNvPr id="145" name="TextBox 144">
                  <a:extLst>
                    <a:ext uri="{FF2B5EF4-FFF2-40B4-BE49-F238E27FC236}">
                      <a16:creationId xmlns:a16="http://schemas.microsoft.com/office/drawing/2014/main" id="{8ED772AD-E7F6-9E03-EDD6-5F8702DE8410}"/>
                    </a:ext>
                  </a:extLst>
                </p:cNvPr>
                <p:cNvSpPr txBox="1"/>
                <p:nvPr/>
              </p:nvSpPr>
              <p:spPr>
                <a:xfrm>
                  <a:off x="5624846" y="4014541"/>
                  <a:ext cx="590439" cy="291378"/>
                </a:xfrm>
                <a:prstGeom prst="rect">
                  <a:avLst/>
                </a:prstGeom>
                <a:grpFill/>
                <a:ln w="19050">
                  <a:noFill/>
                </a:ln>
              </p:spPr>
              <p:txBody>
                <a:bodyPr wrap="square" rtlCol="0">
                  <a:spAutoFit/>
                </a:bodyPr>
                <a:lstStyle/>
                <a:p>
                  <a:pPr algn="ctr"/>
                  <a:r>
                    <a:rPr lang="en-US" sz="1200" b="1" dirty="0">
                      <a:solidFill>
                        <a:srgbClr val="000000"/>
                      </a:solidFill>
                      <a:latin typeface="Arial" panose="020B0604020202020204" pitchFamily="34" charset="0"/>
                      <a:cs typeface="Arial" panose="020B0604020202020204" pitchFamily="34" charset="0"/>
                    </a:rPr>
                    <a:t>TS</a:t>
                  </a:r>
                  <a:endParaRPr lang="en-US" sz="1200" b="1" dirty="0">
                    <a:latin typeface="Arial" panose="020B0604020202020204" pitchFamily="34" charset="0"/>
                    <a:cs typeface="Arial" panose="020B0604020202020204" pitchFamily="34" charset="0"/>
                  </a:endParaRPr>
                </a:p>
              </p:txBody>
            </p:sp>
          </p:grpSp>
          <p:sp>
            <p:nvSpPr>
              <p:cNvPr id="15" name="Oval 14">
                <a:extLst>
                  <a:ext uri="{FF2B5EF4-FFF2-40B4-BE49-F238E27FC236}">
                    <a16:creationId xmlns:a16="http://schemas.microsoft.com/office/drawing/2014/main" id="{1DA78AA4-6A6A-A955-A88D-4E26ADB7F2D8}"/>
                  </a:ext>
                </a:extLst>
              </p:cNvPr>
              <p:cNvSpPr/>
              <p:nvPr/>
            </p:nvSpPr>
            <p:spPr>
              <a:xfrm>
                <a:off x="5973755" y="955551"/>
                <a:ext cx="1023778" cy="959649"/>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4" b="1" dirty="0">
                    <a:solidFill>
                      <a:schemeClr val="tx1"/>
                    </a:solidFill>
                    <a:latin typeface="Arial" panose="020B0604020202020204" pitchFamily="34" charset="0"/>
                    <a:cs typeface="Arial" panose="020B0604020202020204" pitchFamily="34" charset="0"/>
                  </a:rPr>
                  <a:t>p</a:t>
                </a:r>
              </a:p>
            </p:txBody>
          </p:sp>
          <p:cxnSp>
            <p:nvCxnSpPr>
              <p:cNvPr id="17" name="Straight Arrow Connector 16">
                <a:extLst>
                  <a:ext uri="{FF2B5EF4-FFF2-40B4-BE49-F238E27FC236}">
                    <a16:creationId xmlns:a16="http://schemas.microsoft.com/office/drawing/2014/main" id="{D0059AEB-A29C-2BB1-3A93-02F3B9515EE9}"/>
                  </a:ext>
                </a:extLst>
              </p:cNvPr>
              <p:cNvCxnSpPr>
                <a:cxnSpLocks/>
                <a:stCxn id="15" idx="4"/>
                <a:endCxn id="140" idx="0"/>
              </p:cNvCxnSpPr>
              <p:nvPr/>
            </p:nvCxnSpPr>
            <p:spPr>
              <a:xfrm flipH="1">
                <a:off x="2638230" y="1915200"/>
                <a:ext cx="3847414" cy="1794749"/>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873C3F52-0365-E850-D1D8-FD0C0C142117}"/>
                  </a:ext>
                </a:extLst>
              </p:cNvPr>
              <p:cNvCxnSpPr>
                <a:cxnSpLocks/>
                <a:stCxn id="15" idx="4"/>
                <a:endCxn id="132" idx="0"/>
              </p:cNvCxnSpPr>
              <p:nvPr/>
            </p:nvCxnSpPr>
            <p:spPr>
              <a:xfrm flipH="1">
                <a:off x="6483512" y="1915200"/>
                <a:ext cx="2132" cy="180361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id="{A20E68AA-0DF2-9B24-E51F-3646E7B32953}"/>
                  </a:ext>
                </a:extLst>
              </p:cNvPr>
              <p:cNvCxnSpPr>
                <a:cxnSpLocks/>
                <a:stCxn id="15" idx="4"/>
                <a:endCxn id="128" idx="0"/>
              </p:cNvCxnSpPr>
              <p:nvPr/>
            </p:nvCxnSpPr>
            <p:spPr>
              <a:xfrm>
                <a:off x="6485644" y="1915200"/>
                <a:ext cx="1905108" cy="179129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22" name="TextBox 21">
                <a:extLst>
                  <a:ext uri="{FF2B5EF4-FFF2-40B4-BE49-F238E27FC236}">
                    <a16:creationId xmlns:a16="http://schemas.microsoft.com/office/drawing/2014/main" id="{08F0B331-4C7A-4EDF-7C61-6751D55A2D1E}"/>
                  </a:ext>
                </a:extLst>
              </p:cNvPr>
              <p:cNvSpPr txBox="1"/>
              <p:nvPr/>
            </p:nvSpPr>
            <p:spPr>
              <a:xfrm>
                <a:off x="6070876" y="3312710"/>
                <a:ext cx="1023778" cy="352568"/>
              </a:xfrm>
              <a:prstGeom prst="rect">
                <a:avLst/>
              </a:prstGeom>
              <a:solidFill>
                <a:schemeClr val="bg1"/>
              </a:solidFill>
              <a:ln w="19050">
                <a:noFill/>
              </a:ln>
            </p:spPr>
            <p:txBody>
              <a:bodyPr wrap="square" rtlCol="0">
                <a:spAutoFit/>
              </a:bodyPr>
              <a:lstStyle/>
              <a:p>
                <a:r>
                  <a:rPr lang="en-US" sz="1200" dirty="0">
                    <a:latin typeface="Arial" panose="020B0604020202020204" pitchFamily="34" charset="0"/>
                    <a:cs typeface="Arial" panose="020B0604020202020204" pitchFamily="34" charset="0"/>
                  </a:rPr>
                  <a:t>.52(.03)</a:t>
                </a:r>
              </a:p>
            </p:txBody>
          </p:sp>
          <p:sp>
            <p:nvSpPr>
              <p:cNvPr id="142" name="Rectangle 141">
                <a:extLst>
                  <a:ext uri="{FF2B5EF4-FFF2-40B4-BE49-F238E27FC236}">
                    <a16:creationId xmlns:a16="http://schemas.microsoft.com/office/drawing/2014/main" id="{F0D00C41-2B0B-2A0B-EF8F-3D747089999C}"/>
                  </a:ext>
                </a:extLst>
              </p:cNvPr>
              <p:cNvSpPr/>
              <p:nvPr/>
            </p:nvSpPr>
            <p:spPr>
              <a:xfrm>
                <a:off x="1283116" y="3708318"/>
                <a:ext cx="791098" cy="506981"/>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a:latin typeface="Arial" panose="020B0604020202020204" pitchFamily="34" charset="0"/>
                  <a:cs typeface="Arial" panose="020B0604020202020204" pitchFamily="34" charset="0"/>
                </a:endParaRPr>
              </a:p>
            </p:txBody>
          </p:sp>
          <p:grpSp>
            <p:nvGrpSpPr>
              <p:cNvPr id="24" name="Group 23">
                <a:extLst>
                  <a:ext uri="{FF2B5EF4-FFF2-40B4-BE49-F238E27FC236}">
                    <a16:creationId xmlns:a16="http://schemas.microsoft.com/office/drawing/2014/main" id="{33F2F93A-DE05-B01C-521F-FA3337C820EE}"/>
                  </a:ext>
                </a:extLst>
              </p:cNvPr>
              <p:cNvGrpSpPr/>
              <p:nvPr/>
            </p:nvGrpSpPr>
            <p:grpSpPr>
              <a:xfrm>
                <a:off x="2204156" y="3709949"/>
                <a:ext cx="914154" cy="506982"/>
                <a:chOff x="729969" y="3954335"/>
                <a:chExt cx="624380" cy="418993"/>
              </a:xfrm>
              <a:noFill/>
            </p:grpSpPr>
            <p:sp>
              <p:nvSpPr>
                <p:cNvPr id="140" name="Rectangle 139">
                  <a:extLst>
                    <a:ext uri="{FF2B5EF4-FFF2-40B4-BE49-F238E27FC236}">
                      <a16:creationId xmlns:a16="http://schemas.microsoft.com/office/drawing/2014/main" id="{F7A9B92D-BAC0-82D8-2614-510CDE78F5FA}"/>
                    </a:ext>
                  </a:extLst>
                </p:cNvPr>
                <p:cNvSpPr/>
                <p:nvPr/>
              </p:nvSpPr>
              <p:spPr>
                <a:xfrm>
                  <a:off x="756282" y="3954335"/>
                  <a:ext cx="540331" cy="418993"/>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a:latin typeface="Arial" panose="020B0604020202020204" pitchFamily="34" charset="0"/>
                    <a:cs typeface="Arial" panose="020B0604020202020204" pitchFamily="34" charset="0"/>
                  </a:endParaRPr>
                </a:p>
              </p:txBody>
            </p:sp>
            <p:sp>
              <p:nvSpPr>
                <p:cNvPr id="141" name="TextBox 140">
                  <a:extLst>
                    <a:ext uri="{FF2B5EF4-FFF2-40B4-BE49-F238E27FC236}">
                      <a16:creationId xmlns:a16="http://schemas.microsoft.com/office/drawing/2014/main" id="{37F46F99-CDA6-D635-7E81-3C1831F55B18}"/>
                    </a:ext>
                  </a:extLst>
                </p:cNvPr>
                <p:cNvSpPr txBox="1"/>
                <p:nvPr/>
              </p:nvSpPr>
              <p:spPr>
                <a:xfrm>
                  <a:off x="729969" y="4032973"/>
                  <a:ext cx="624380" cy="291378"/>
                </a:xfrm>
                <a:prstGeom prst="rect">
                  <a:avLst/>
                </a:prstGeom>
                <a:grpFill/>
                <a:ln w="19050">
                  <a:noFill/>
                </a:ln>
              </p:spPr>
              <p:txBody>
                <a:bodyPr wrap="square" rtlCol="0">
                  <a:spAutoFit/>
                </a:bodyPr>
                <a:lstStyle/>
                <a:p>
                  <a:pPr algn="ctr"/>
                  <a:r>
                    <a:rPr lang="en-US" sz="1200" b="1" dirty="0">
                      <a:solidFill>
                        <a:srgbClr val="000000"/>
                      </a:solidFill>
                      <a:latin typeface="Arial" panose="020B0604020202020204" pitchFamily="34" charset="0"/>
                      <a:cs typeface="Arial" panose="020B0604020202020204" pitchFamily="34" charset="0"/>
                    </a:rPr>
                    <a:t>MDD</a:t>
                  </a:r>
                  <a:endParaRPr lang="en-US" sz="1200" b="1"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76F3EB2E-F2C4-E7D9-58CF-F20002D9A476}"/>
                  </a:ext>
                </a:extLst>
              </p:cNvPr>
              <p:cNvGrpSpPr/>
              <p:nvPr/>
            </p:nvGrpSpPr>
            <p:grpSpPr>
              <a:xfrm>
                <a:off x="1312944" y="3718817"/>
                <a:ext cx="2672553" cy="506982"/>
                <a:chOff x="-1167180" y="3942071"/>
                <a:chExt cx="1825392" cy="418993"/>
              </a:xfrm>
              <a:noFill/>
            </p:grpSpPr>
            <p:sp>
              <p:nvSpPr>
                <p:cNvPr id="138" name="Rectangle 137">
                  <a:extLst>
                    <a:ext uri="{FF2B5EF4-FFF2-40B4-BE49-F238E27FC236}">
                      <a16:creationId xmlns:a16="http://schemas.microsoft.com/office/drawing/2014/main" id="{E85A16FC-F6C9-EDF3-CD7B-A94353574B4B}"/>
                    </a:ext>
                  </a:extLst>
                </p:cNvPr>
                <p:cNvSpPr/>
                <p:nvPr/>
              </p:nvSpPr>
              <p:spPr>
                <a:xfrm>
                  <a:off x="117881" y="3942071"/>
                  <a:ext cx="540331" cy="418993"/>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a:latin typeface="Arial" panose="020B0604020202020204" pitchFamily="34" charset="0"/>
                    <a:cs typeface="Arial" panose="020B0604020202020204" pitchFamily="34" charset="0"/>
                  </a:endParaRPr>
                </a:p>
              </p:txBody>
            </p:sp>
            <p:sp>
              <p:nvSpPr>
                <p:cNvPr id="139" name="TextBox 138">
                  <a:extLst>
                    <a:ext uri="{FF2B5EF4-FFF2-40B4-BE49-F238E27FC236}">
                      <a16:creationId xmlns:a16="http://schemas.microsoft.com/office/drawing/2014/main" id="{8E915D13-6471-EB23-75C5-9DAAEF3B3E57}"/>
                    </a:ext>
                  </a:extLst>
                </p:cNvPr>
                <p:cNvSpPr txBox="1"/>
                <p:nvPr/>
              </p:nvSpPr>
              <p:spPr>
                <a:xfrm>
                  <a:off x="-1167180" y="4019521"/>
                  <a:ext cx="475699" cy="228925"/>
                </a:xfrm>
                <a:prstGeom prst="rect">
                  <a:avLst/>
                </a:prstGeom>
                <a:grpFill/>
                <a:ln w="19050">
                  <a:noFill/>
                </a:ln>
              </p:spPr>
              <p:txBody>
                <a:bodyPr wrap="square" rtlCol="0">
                  <a:spAutoFit/>
                </a:bodyPr>
                <a:lstStyle/>
                <a:p>
                  <a:pPr algn="ctr"/>
                  <a:r>
                    <a:rPr lang="en-US" sz="1200" b="1" dirty="0">
                      <a:solidFill>
                        <a:srgbClr val="000000"/>
                      </a:solidFill>
                      <a:latin typeface="Arial" panose="020B0604020202020204" pitchFamily="34" charset="0"/>
                      <a:cs typeface="Arial" panose="020B0604020202020204" pitchFamily="34" charset="0"/>
                    </a:rPr>
                    <a:t>ANX</a:t>
                  </a:r>
                  <a:endParaRPr lang="en-US" sz="1200" b="1" dirty="0">
                    <a:latin typeface="Arial" panose="020B0604020202020204" pitchFamily="34" charset="0"/>
                    <a:cs typeface="Arial" panose="020B0604020202020204" pitchFamily="34" charset="0"/>
                  </a:endParaRPr>
                </a:p>
              </p:txBody>
            </p:sp>
          </p:grpSp>
          <p:grpSp>
            <p:nvGrpSpPr>
              <p:cNvPr id="26" name="Group 25">
                <a:extLst>
                  <a:ext uri="{FF2B5EF4-FFF2-40B4-BE49-F238E27FC236}">
                    <a16:creationId xmlns:a16="http://schemas.microsoft.com/office/drawing/2014/main" id="{89D0DD25-B47A-8D5F-AE8B-86D987D6286E}"/>
                  </a:ext>
                </a:extLst>
              </p:cNvPr>
              <p:cNvGrpSpPr/>
              <p:nvPr/>
            </p:nvGrpSpPr>
            <p:grpSpPr>
              <a:xfrm>
                <a:off x="4154859" y="3710162"/>
                <a:ext cx="791098" cy="506982"/>
                <a:chOff x="756282" y="3954335"/>
                <a:chExt cx="540331" cy="418993"/>
              </a:xfrm>
              <a:noFill/>
            </p:grpSpPr>
            <p:sp>
              <p:nvSpPr>
                <p:cNvPr id="136" name="Rectangle 135">
                  <a:extLst>
                    <a:ext uri="{FF2B5EF4-FFF2-40B4-BE49-F238E27FC236}">
                      <a16:creationId xmlns:a16="http://schemas.microsoft.com/office/drawing/2014/main" id="{AD567ED4-FBE1-B0AC-D5FA-0757260598D7}"/>
                    </a:ext>
                  </a:extLst>
                </p:cNvPr>
                <p:cNvSpPr/>
                <p:nvPr/>
              </p:nvSpPr>
              <p:spPr>
                <a:xfrm>
                  <a:off x="756282" y="3954335"/>
                  <a:ext cx="540331" cy="418993"/>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a:latin typeface="Arial" panose="020B0604020202020204" pitchFamily="34" charset="0"/>
                    <a:cs typeface="Arial" panose="020B0604020202020204" pitchFamily="34" charset="0"/>
                  </a:endParaRPr>
                </a:p>
              </p:txBody>
            </p:sp>
            <p:sp>
              <p:nvSpPr>
                <p:cNvPr id="137" name="TextBox 136">
                  <a:extLst>
                    <a:ext uri="{FF2B5EF4-FFF2-40B4-BE49-F238E27FC236}">
                      <a16:creationId xmlns:a16="http://schemas.microsoft.com/office/drawing/2014/main" id="{69864648-1DC5-BED8-FAC7-A03D42C5212F}"/>
                    </a:ext>
                  </a:extLst>
                </p:cNvPr>
                <p:cNvSpPr txBox="1"/>
                <p:nvPr/>
              </p:nvSpPr>
              <p:spPr>
                <a:xfrm>
                  <a:off x="810219" y="4033996"/>
                  <a:ext cx="432454" cy="228925"/>
                </a:xfrm>
                <a:prstGeom prst="rect">
                  <a:avLst/>
                </a:prstGeom>
                <a:grpFill/>
                <a:ln w="19050">
                  <a:noFill/>
                </a:ln>
              </p:spPr>
              <p:txBody>
                <a:bodyPr wrap="square" rtlCol="0">
                  <a:spAutoFit/>
                </a:bodyPr>
                <a:lstStyle/>
                <a:p>
                  <a:pPr algn="ctr"/>
                  <a:r>
                    <a:rPr lang="en-US" sz="1200" b="1" dirty="0">
                      <a:solidFill>
                        <a:srgbClr val="000000"/>
                      </a:solidFill>
                      <a:latin typeface="Arial" panose="020B0604020202020204" pitchFamily="34" charset="0"/>
                      <a:cs typeface="Arial" panose="020B0604020202020204" pitchFamily="34" charset="0"/>
                    </a:rPr>
                    <a:t>BIP</a:t>
                  </a:r>
                  <a:endParaRPr lang="en-US" sz="1200" b="1" dirty="0">
                    <a:latin typeface="Arial" panose="020B0604020202020204" pitchFamily="34" charset="0"/>
                    <a:cs typeface="Arial" panose="020B0604020202020204" pitchFamily="34" charset="0"/>
                  </a:endParaRPr>
                </a:p>
              </p:txBody>
            </p:sp>
          </p:grpSp>
          <p:grpSp>
            <p:nvGrpSpPr>
              <p:cNvPr id="27" name="Group 26">
                <a:extLst>
                  <a:ext uri="{FF2B5EF4-FFF2-40B4-BE49-F238E27FC236}">
                    <a16:creationId xmlns:a16="http://schemas.microsoft.com/office/drawing/2014/main" id="{E2D54D20-A7A1-356B-B83B-C97884252C6E}"/>
                  </a:ext>
                </a:extLst>
              </p:cNvPr>
              <p:cNvGrpSpPr/>
              <p:nvPr/>
            </p:nvGrpSpPr>
            <p:grpSpPr>
              <a:xfrm>
                <a:off x="5142639" y="3718817"/>
                <a:ext cx="791098" cy="506982"/>
                <a:chOff x="117881" y="3942071"/>
                <a:chExt cx="540331" cy="418993"/>
              </a:xfrm>
              <a:noFill/>
            </p:grpSpPr>
            <p:sp>
              <p:nvSpPr>
                <p:cNvPr id="134" name="Rectangle 133">
                  <a:extLst>
                    <a:ext uri="{FF2B5EF4-FFF2-40B4-BE49-F238E27FC236}">
                      <a16:creationId xmlns:a16="http://schemas.microsoft.com/office/drawing/2014/main" id="{7FE01D48-5989-B702-C4F0-A53E69ABD115}"/>
                    </a:ext>
                  </a:extLst>
                </p:cNvPr>
                <p:cNvSpPr/>
                <p:nvPr/>
              </p:nvSpPr>
              <p:spPr>
                <a:xfrm>
                  <a:off x="117881" y="3942071"/>
                  <a:ext cx="540331" cy="418993"/>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a:latin typeface="Arial" panose="020B0604020202020204" pitchFamily="34" charset="0"/>
                    <a:cs typeface="Arial" panose="020B0604020202020204" pitchFamily="34" charset="0"/>
                  </a:endParaRPr>
                </a:p>
              </p:txBody>
            </p:sp>
            <p:sp>
              <p:nvSpPr>
                <p:cNvPr id="135" name="TextBox 134">
                  <a:extLst>
                    <a:ext uri="{FF2B5EF4-FFF2-40B4-BE49-F238E27FC236}">
                      <a16:creationId xmlns:a16="http://schemas.microsoft.com/office/drawing/2014/main" id="{BC3D5009-ED01-B6F4-7408-69E8069D019C}"/>
                    </a:ext>
                  </a:extLst>
                </p:cNvPr>
                <p:cNvSpPr txBox="1"/>
                <p:nvPr/>
              </p:nvSpPr>
              <p:spPr>
                <a:xfrm>
                  <a:off x="144531" y="4013103"/>
                  <a:ext cx="475699" cy="291378"/>
                </a:xfrm>
                <a:prstGeom prst="rect">
                  <a:avLst/>
                </a:prstGeom>
                <a:grpFill/>
                <a:ln w="19050">
                  <a:noFill/>
                </a:ln>
              </p:spPr>
              <p:txBody>
                <a:bodyPr wrap="square" rtlCol="0">
                  <a:spAutoFit/>
                </a:bodyPr>
                <a:lstStyle/>
                <a:p>
                  <a:pPr algn="ctr"/>
                  <a:r>
                    <a:rPr lang="en-US" sz="1200" b="1" dirty="0">
                      <a:solidFill>
                        <a:srgbClr val="000000"/>
                      </a:solidFill>
                      <a:latin typeface="Arial" panose="020B0604020202020204" pitchFamily="34" charset="0"/>
                      <a:cs typeface="Arial" panose="020B0604020202020204" pitchFamily="34" charset="0"/>
                    </a:rPr>
                    <a:t>SCZ</a:t>
                  </a:r>
                  <a:endParaRPr lang="en-US" sz="1200" b="1" dirty="0">
                    <a:latin typeface="Arial" panose="020B0604020202020204" pitchFamily="34" charset="0"/>
                    <a:cs typeface="Arial" panose="020B0604020202020204" pitchFamily="34" charset="0"/>
                  </a:endParaRPr>
                </a:p>
              </p:txBody>
            </p:sp>
          </p:grpSp>
          <p:grpSp>
            <p:nvGrpSpPr>
              <p:cNvPr id="28" name="Group 27">
                <a:extLst>
                  <a:ext uri="{FF2B5EF4-FFF2-40B4-BE49-F238E27FC236}">
                    <a16:creationId xmlns:a16="http://schemas.microsoft.com/office/drawing/2014/main" id="{D1C5FA82-09BE-CA5B-E8F3-670490728769}"/>
                  </a:ext>
                </a:extLst>
              </p:cNvPr>
              <p:cNvGrpSpPr/>
              <p:nvPr/>
            </p:nvGrpSpPr>
            <p:grpSpPr>
              <a:xfrm>
                <a:off x="6037337" y="3718817"/>
                <a:ext cx="877708" cy="506982"/>
                <a:chOff x="721704" y="3954335"/>
                <a:chExt cx="599487" cy="418993"/>
              </a:xfrm>
              <a:noFill/>
            </p:grpSpPr>
            <p:sp>
              <p:nvSpPr>
                <p:cNvPr id="132" name="Rectangle 131">
                  <a:extLst>
                    <a:ext uri="{FF2B5EF4-FFF2-40B4-BE49-F238E27FC236}">
                      <a16:creationId xmlns:a16="http://schemas.microsoft.com/office/drawing/2014/main" id="{F1D5D5D2-7C98-C10F-EAA1-72134ACF8FCA}"/>
                    </a:ext>
                  </a:extLst>
                </p:cNvPr>
                <p:cNvSpPr/>
                <p:nvPr/>
              </p:nvSpPr>
              <p:spPr>
                <a:xfrm>
                  <a:off x="756282" y="3954335"/>
                  <a:ext cx="540331" cy="418993"/>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a:latin typeface="Arial" panose="020B0604020202020204" pitchFamily="34" charset="0"/>
                    <a:cs typeface="Arial" panose="020B0604020202020204" pitchFamily="34" charset="0"/>
                  </a:endParaRPr>
                </a:p>
              </p:txBody>
            </p:sp>
            <p:sp>
              <p:nvSpPr>
                <p:cNvPr id="133" name="TextBox 132">
                  <a:extLst>
                    <a:ext uri="{FF2B5EF4-FFF2-40B4-BE49-F238E27FC236}">
                      <a16:creationId xmlns:a16="http://schemas.microsoft.com/office/drawing/2014/main" id="{18353DC0-13FA-16F2-F7EE-77E646D79D30}"/>
                    </a:ext>
                  </a:extLst>
                </p:cNvPr>
                <p:cNvSpPr txBox="1"/>
                <p:nvPr/>
              </p:nvSpPr>
              <p:spPr>
                <a:xfrm>
                  <a:off x="721704" y="4025367"/>
                  <a:ext cx="599487" cy="291377"/>
                </a:xfrm>
                <a:prstGeom prst="rect">
                  <a:avLst/>
                </a:prstGeom>
                <a:grpFill/>
                <a:ln w="19050">
                  <a:noFill/>
                </a:ln>
              </p:spPr>
              <p:txBody>
                <a:bodyPr wrap="square" rtlCol="0">
                  <a:spAutoFit/>
                </a:bodyPr>
                <a:lstStyle/>
                <a:p>
                  <a:pPr algn="ctr"/>
                  <a:r>
                    <a:rPr lang="en-US" sz="1200" b="1" dirty="0">
                      <a:solidFill>
                        <a:srgbClr val="000000"/>
                      </a:solidFill>
                      <a:latin typeface="Arial" panose="020B0604020202020204" pitchFamily="34" charset="0"/>
                      <a:cs typeface="Arial" panose="020B0604020202020204" pitchFamily="34" charset="0"/>
                    </a:rPr>
                    <a:t>ADHD</a:t>
                  </a:r>
                  <a:endParaRPr lang="en-US" sz="1200" b="1" dirty="0">
                    <a:latin typeface="Arial" panose="020B0604020202020204" pitchFamily="34" charset="0"/>
                    <a:cs typeface="Arial" panose="020B0604020202020204" pitchFamily="34" charset="0"/>
                  </a:endParaRPr>
                </a:p>
              </p:txBody>
            </p:sp>
          </p:grpSp>
          <p:grpSp>
            <p:nvGrpSpPr>
              <p:cNvPr id="29" name="Group 28">
                <a:extLst>
                  <a:ext uri="{FF2B5EF4-FFF2-40B4-BE49-F238E27FC236}">
                    <a16:creationId xmlns:a16="http://schemas.microsoft.com/office/drawing/2014/main" id="{0EF6B7AD-4838-472E-9417-31648C823E17}"/>
                  </a:ext>
                </a:extLst>
              </p:cNvPr>
              <p:cNvGrpSpPr/>
              <p:nvPr/>
            </p:nvGrpSpPr>
            <p:grpSpPr>
              <a:xfrm>
                <a:off x="7013651" y="3704874"/>
                <a:ext cx="791098" cy="506982"/>
                <a:chOff x="117881" y="3942071"/>
                <a:chExt cx="540331" cy="418993"/>
              </a:xfrm>
              <a:noFill/>
            </p:grpSpPr>
            <p:sp>
              <p:nvSpPr>
                <p:cNvPr id="130" name="Rectangle 129">
                  <a:extLst>
                    <a:ext uri="{FF2B5EF4-FFF2-40B4-BE49-F238E27FC236}">
                      <a16:creationId xmlns:a16="http://schemas.microsoft.com/office/drawing/2014/main" id="{1F5DD651-58AE-12A7-C4A4-C7532DB668C4}"/>
                    </a:ext>
                  </a:extLst>
                </p:cNvPr>
                <p:cNvSpPr/>
                <p:nvPr/>
              </p:nvSpPr>
              <p:spPr>
                <a:xfrm>
                  <a:off x="117881" y="3942071"/>
                  <a:ext cx="540331" cy="418993"/>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a:latin typeface="Arial" panose="020B0604020202020204" pitchFamily="34" charset="0"/>
                    <a:cs typeface="Arial" panose="020B0604020202020204" pitchFamily="34" charset="0"/>
                  </a:endParaRPr>
                </a:p>
              </p:txBody>
            </p:sp>
            <p:sp>
              <p:nvSpPr>
                <p:cNvPr id="131" name="TextBox 130">
                  <a:extLst>
                    <a:ext uri="{FF2B5EF4-FFF2-40B4-BE49-F238E27FC236}">
                      <a16:creationId xmlns:a16="http://schemas.microsoft.com/office/drawing/2014/main" id="{EA4DF7D8-9707-0F51-F3D2-460D9B9D8560}"/>
                    </a:ext>
                  </a:extLst>
                </p:cNvPr>
                <p:cNvSpPr txBox="1"/>
                <p:nvPr/>
              </p:nvSpPr>
              <p:spPr>
                <a:xfrm>
                  <a:off x="148741" y="4015043"/>
                  <a:ext cx="475699" cy="228925"/>
                </a:xfrm>
                <a:prstGeom prst="rect">
                  <a:avLst/>
                </a:prstGeom>
                <a:grpFill/>
                <a:ln w="19050">
                  <a:noFill/>
                </a:ln>
              </p:spPr>
              <p:txBody>
                <a:bodyPr wrap="square" rtlCol="0">
                  <a:spAutoFit/>
                </a:bodyPr>
                <a:lstStyle/>
                <a:p>
                  <a:pPr algn="ctr"/>
                  <a:r>
                    <a:rPr lang="en-US" sz="1200" b="1" dirty="0">
                      <a:solidFill>
                        <a:srgbClr val="000000"/>
                      </a:solidFill>
                      <a:latin typeface="Arial" panose="020B0604020202020204" pitchFamily="34" charset="0"/>
                      <a:cs typeface="Arial" panose="020B0604020202020204" pitchFamily="34" charset="0"/>
                    </a:rPr>
                    <a:t>ASD</a:t>
                  </a:r>
                  <a:endParaRPr lang="en-US" sz="1200" b="1" dirty="0">
                    <a:latin typeface="Arial" panose="020B0604020202020204" pitchFamily="34" charset="0"/>
                    <a:cs typeface="Arial" panose="020B0604020202020204" pitchFamily="34" charset="0"/>
                  </a:endParaRPr>
                </a:p>
              </p:txBody>
            </p:sp>
          </p:grpSp>
          <p:grpSp>
            <p:nvGrpSpPr>
              <p:cNvPr id="30" name="Group 29">
                <a:extLst>
                  <a:ext uri="{FF2B5EF4-FFF2-40B4-BE49-F238E27FC236}">
                    <a16:creationId xmlns:a16="http://schemas.microsoft.com/office/drawing/2014/main" id="{50CEEC77-9449-DC80-FD58-2D961D6FF3F5}"/>
                  </a:ext>
                </a:extLst>
              </p:cNvPr>
              <p:cNvGrpSpPr/>
              <p:nvPr/>
            </p:nvGrpSpPr>
            <p:grpSpPr>
              <a:xfrm>
                <a:off x="7995204" y="3706497"/>
                <a:ext cx="818205" cy="506981"/>
                <a:chOff x="756282" y="3954335"/>
                <a:chExt cx="558845" cy="418993"/>
              </a:xfrm>
              <a:noFill/>
            </p:grpSpPr>
            <p:sp>
              <p:nvSpPr>
                <p:cNvPr id="128" name="Rectangle 127">
                  <a:extLst>
                    <a:ext uri="{FF2B5EF4-FFF2-40B4-BE49-F238E27FC236}">
                      <a16:creationId xmlns:a16="http://schemas.microsoft.com/office/drawing/2014/main" id="{5F5516DC-62CF-A69A-3D6D-1CD55451C8AB}"/>
                    </a:ext>
                  </a:extLst>
                </p:cNvPr>
                <p:cNvSpPr/>
                <p:nvPr/>
              </p:nvSpPr>
              <p:spPr>
                <a:xfrm>
                  <a:off x="756282" y="3954335"/>
                  <a:ext cx="540331" cy="418993"/>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a:latin typeface="Arial" panose="020B0604020202020204" pitchFamily="34" charset="0"/>
                    <a:cs typeface="Arial" panose="020B0604020202020204" pitchFamily="34" charset="0"/>
                  </a:endParaRPr>
                </a:p>
              </p:txBody>
            </p:sp>
            <p:sp>
              <p:nvSpPr>
                <p:cNvPr id="129" name="TextBox 128">
                  <a:extLst>
                    <a:ext uri="{FF2B5EF4-FFF2-40B4-BE49-F238E27FC236}">
                      <a16:creationId xmlns:a16="http://schemas.microsoft.com/office/drawing/2014/main" id="{59EF7BB0-4231-1B1E-2D3E-3732EC0A0014}"/>
                    </a:ext>
                  </a:extLst>
                </p:cNvPr>
                <p:cNvSpPr txBox="1"/>
                <p:nvPr/>
              </p:nvSpPr>
              <p:spPr>
                <a:xfrm>
                  <a:off x="759749" y="4016615"/>
                  <a:ext cx="555378" cy="291378"/>
                </a:xfrm>
                <a:prstGeom prst="rect">
                  <a:avLst/>
                </a:prstGeom>
                <a:grpFill/>
                <a:ln w="19050">
                  <a:noFill/>
                </a:ln>
              </p:spPr>
              <p:txBody>
                <a:bodyPr wrap="square" rtlCol="0">
                  <a:spAutoFit/>
                </a:bodyPr>
                <a:lstStyle/>
                <a:p>
                  <a:pPr algn="ctr"/>
                  <a:r>
                    <a:rPr lang="en-US" sz="1200" b="1" dirty="0">
                      <a:solidFill>
                        <a:srgbClr val="000000"/>
                      </a:solidFill>
                      <a:latin typeface="Arial" panose="020B0604020202020204" pitchFamily="34" charset="0"/>
                      <a:cs typeface="Arial" panose="020B0604020202020204" pitchFamily="34" charset="0"/>
                    </a:rPr>
                    <a:t>ALCH</a:t>
                  </a:r>
                  <a:endParaRPr lang="en-US" sz="1200" b="1" dirty="0">
                    <a:latin typeface="Arial" panose="020B0604020202020204" pitchFamily="34" charset="0"/>
                    <a:cs typeface="Arial" panose="020B0604020202020204" pitchFamily="34" charset="0"/>
                  </a:endParaRPr>
                </a:p>
              </p:txBody>
            </p:sp>
          </p:grpSp>
          <p:grpSp>
            <p:nvGrpSpPr>
              <p:cNvPr id="31" name="Group 30">
                <a:extLst>
                  <a:ext uri="{FF2B5EF4-FFF2-40B4-BE49-F238E27FC236}">
                    <a16:creationId xmlns:a16="http://schemas.microsoft.com/office/drawing/2014/main" id="{50D72D8F-D284-ECF0-9B69-34B798F80105}"/>
                  </a:ext>
                </a:extLst>
              </p:cNvPr>
              <p:cNvGrpSpPr/>
              <p:nvPr/>
            </p:nvGrpSpPr>
            <p:grpSpPr>
              <a:xfrm>
                <a:off x="8944638" y="3699914"/>
                <a:ext cx="791098" cy="506982"/>
                <a:chOff x="117881" y="3942071"/>
                <a:chExt cx="540331" cy="418993"/>
              </a:xfrm>
              <a:noFill/>
            </p:grpSpPr>
            <p:sp>
              <p:nvSpPr>
                <p:cNvPr id="126" name="Rectangle 125">
                  <a:extLst>
                    <a:ext uri="{FF2B5EF4-FFF2-40B4-BE49-F238E27FC236}">
                      <a16:creationId xmlns:a16="http://schemas.microsoft.com/office/drawing/2014/main" id="{79711908-06D0-89AE-9411-43166C78CA3F}"/>
                    </a:ext>
                  </a:extLst>
                </p:cNvPr>
                <p:cNvSpPr/>
                <p:nvPr/>
              </p:nvSpPr>
              <p:spPr>
                <a:xfrm>
                  <a:off x="117881" y="3942071"/>
                  <a:ext cx="540331" cy="418993"/>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a:latin typeface="Arial" panose="020B0604020202020204" pitchFamily="34" charset="0"/>
                    <a:cs typeface="Arial" panose="020B0604020202020204" pitchFamily="34" charset="0"/>
                  </a:endParaRPr>
                </a:p>
              </p:txBody>
            </p:sp>
            <p:sp>
              <p:nvSpPr>
                <p:cNvPr id="127" name="TextBox 126">
                  <a:extLst>
                    <a:ext uri="{FF2B5EF4-FFF2-40B4-BE49-F238E27FC236}">
                      <a16:creationId xmlns:a16="http://schemas.microsoft.com/office/drawing/2014/main" id="{6D63236F-1573-B6D8-5E5A-5D1538B772EC}"/>
                    </a:ext>
                  </a:extLst>
                </p:cNvPr>
                <p:cNvSpPr txBox="1"/>
                <p:nvPr/>
              </p:nvSpPr>
              <p:spPr>
                <a:xfrm>
                  <a:off x="156065" y="4031804"/>
                  <a:ext cx="475699" cy="291378"/>
                </a:xfrm>
                <a:prstGeom prst="rect">
                  <a:avLst/>
                </a:prstGeom>
                <a:grpFill/>
                <a:ln w="19050">
                  <a:noFill/>
                </a:ln>
              </p:spPr>
              <p:txBody>
                <a:bodyPr wrap="square" rtlCol="0">
                  <a:spAutoFit/>
                </a:bodyPr>
                <a:lstStyle/>
                <a:p>
                  <a:pPr algn="ctr"/>
                  <a:r>
                    <a:rPr lang="en-US" sz="1200" b="1" dirty="0">
                      <a:solidFill>
                        <a:srgbClr val="000000"/>
                      </a:solidFill>
                      <a:latin typeface="Arial" panose="020B0604020202020204" pitchFamily="34" charset="0"/>
                      <a:cs typeface="Arial" panose="020B0604020202020204" pitchFamily="34" charset="0"/>
                    </a:rPr>
                    <a:t>OCD</a:t>
                  </a:r>
                  <a:endParaRPr lang="en-US" sz="1200" b="1" dirty="0">
                    <a:latin typeface="Arial" panose="020B0604020202020204" pitchFamily="34" charset="0"/>
                    <a:cs typeface="Arial" panose="020B0604020202020204" pitchFamily="34" charset="0"/>
                  </a:endParaRPr>
                </a:p>
              </p:txBody>
            </p:sp>
          </p:grpSp>
          <p:grpSp>
            <p:nvGrpSpPr>
              <p:cNvPr id="32" name="Group 31">
                <a:extLst>
                  <a:ext uri="{FF2B5EF4-FFF2-40B4-BE49-F238E27FC236}">
                    <a16:creationId xmlns:a16="http://schemas.microsoft.com/office/drawing/2014/main" id="{D3824E93-79F4-25D7-F4B6-DC2057637CB2}"/>
                  </a:ext>
                </a:extLst>
              </p:cNvPr>
              <p:cNvGrpSpPr/>
              <p:nvPr/>
            </p:nvGrpSpPr>
            <p:grpSpPr>
              <a:xfrm>
                <a:off x="9891675" y="3701537"/>
                <a:ext cx="791098" cy="506981"/>
                <a:chOff x="756282" y="3954335"/>
                <a:chExt cx="540331" cy="418993"/>
              </a:xfrm>
              <a:noFill/>
            </p:grpSpPr>
            <p:sp>
              <p:nvSpPr>
                <p:cNvPr id="124" name="Rectangle 123">
                  <a:extLst>
                    <a:ext uri="{FF2B5EF4-FFF2-40B4-BE49-F238E27FC236}">
                      <a16:creationId xmlns:a16="http://schemas.microsoft.com/office/drawing/2014/main" id="{31210065-83ED-BDAF-245E-F34F051A960C}"/>
                    </a:ext>
                  </a:extLst>
                </p:cNvPr>
                <p:cNvSpPr/>
                <p:nvPr/>
              </p:nvSpPr>
              <p:spPr>
                <a:xfrm>
                  <a:off x="756282" y="3954335"/>
                  <a:ext cx="540331" cy="418993"/>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a:latin typeface="Arial" panose="020B0604020202020204" pitchFamily="34" charset="0"/>
                    <a:cs typeface="Arial" panose="020B0604020202020204" pitchFamily="34" charset="0"/>
                  </a:endParaRPr>
                </a:p>
              </p:txBody>
            </p:sp>
            <p:sp>
              <p:nvSpPr>
                <p:cNvPr id="125" name="TextBox 124">
                  <a:extLst>
                    <a:ext uri="{FF2B5EF4-FFF2-40B4-BE49-F238E27FC236}">
                      <a16:creationId xmlns:a16="http://schemas.microsoft.com/office/drawing/2014/main" id="{8AF6FA8A-6245-6BF6-8465-AE9161902BB9}"/>
                    </a:ext>
                  </a:extLst>
                </p:cNvPr>
                <p:cNvSpPr txBox="1"/>
                <p:nvPr/>
              </p:nvSpPr>
              <p:spPr>
                <a:xfrm>
                  <a:off x="812423" y="4032509"/>
                  <a:ext cx="475699" cy="228925"/>
                </a:xfrm>
                <a:prstGeom prst="rect">
                  <a:avLst/>
                </a:prstGeom>
                <a:grpFill/>
                <a:ln w="19050">
                  <a:noFill/>
                </a:ln>
              </p:spPr>
              <p:txBody>
                <a:bodyPr wrap="square" rtlCol="0">
                  <a:spAutoFit/>
                </a:bodyPr>
                <a:lstStyle/>
                <a:p>
                  <a:pPr algn="ctr"/>
                  <a:r>
                    <a:rPr lang="en-US" sz="1200" b="1" dirty="0">
                      <a:solidFill>
                        <a:srgbClr val="000000"/>
                      </a:solidFill>
                      <a:latin typeface="Arial" panose="020B0604020202020204" pitchFamily="34" charset="0"/>
                      <a:cs typeface="Arial" panose="020B0604020202020204" pitchFamily="34" charset="0"/>
                    </a:rPr>
                    <a:t>AN</a:t>
                  </a:r>
                  <a:endParaRPr lang="en-US" sz="1200" b="1" dirty="0">
                    <a:latin typeface="Arial" panose="020B0604020202020204" pitchFamily="34" charset="0"/>
                    <a:cs typeface="Arial" panose="020B0604020202020204" pitchFamily="34" charset="0"/>
                  </a:endParaRPr>
                </a:p>
              </p:txBody>
            </p:sp>
          </p:grpSp>
          <p:cxnSp>
            <p:nvCxnSpPr>
              <p:cNvPr id="33" name="Straight Arrow Connector 32">
                <a:extLst>
                  <a:ext uri="{FF2B5EF4-FFF2-40B4-BE49-F238E27FC236}">
                    <a16:creationId xmlns:a16="http://schemas.microsoft.com/office/drawing/2014/main" id="{5682C9EE-76E9-DF25-BBB7-5747F62639F4}"/>
                  </a:ext>
                </a:extLst>
              </p:cNvPr>
              <p:cNvCxnSpPr>
                <a:cxnSpLocks/>
                <a:stCxn id="15" idx="4"/>
                <a:endCxn id="130" idx="0"/>
              </p:cNvCxnSpPr>
              <p:nvPr/>
            </p:nvCxnSpPr>
            <p:spPr>
              <a:xfrm>
                <a:off x="6485644" y="1915200"/>
                <a:ext cx="923556" cy="1789674"/>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4" name="Straight Arrow Connector 33">
                <a:extLst>
                  <a:ext uri="{FF2B5EF4-FFF2-40B4-BE49-F238E27FC236}">
                    <a16:creationId xmlns:a16="http://schemas.microsoft.com/office/drawing/2014/main" id="{E26CF853-BE10-BA26-A8AE-64C391C889DC}"/>
                  </a:ext>
                </a:extLst>
              </p:cNvPr>
              <p:cNvCxnSpPr>
                <a:cxnSpLocks/>
                <a:stCxn id="15" idx="4"/>
                <a:endCxn id="144" idx="0"/>
              </p:cNvCxnSpPr>
              <p:nvPr/>
            </p:nvCxnSpPr>
            <p:spPr>
              <a:xfrm>
                <a:off x="6485644" y="1915200"/>
                <a:ext cx="4759584" cy="1784413"/>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35" name="TextBox 34">
                <a:extLst>
                  <a:ext uri="{FF2B5EF4-FFF2-40B4-BE49-F238E27FC236}">
                    <a16:creationId xmlns:a16="http://schemas.microsoft.com/office/drawing/2014/main" id="{E6A10AF1-9F10-A3FA-D3D0-498041D2443C}"/>
                  </a:ext>
                </a:extLst>
              </p:cNvPr>
              <p:cNvSpPr txBox="1"/>
              <p:nvPr/>
            </p:nvSpPr>
            <p:spPr>
              <a:xfrm>
                <a:off x="6929173" y="3297636"/>
                <a:ext cx="1223411" cy="352568"/>
              </a:xfrm>
              <a:prstGeom prst="rect">
                <a:avLst/>
              </a:prstGeom>
              <a:solidFill>
                <a:schemeClr val="bg1"/>
              </a:solidFill>
              <a:ln w="19050">
                <a:noFill/>
              </a:ln>
            </p:spPr>
            <p:txBody>
              <a:bodyPr wrap="square" rtlCol="0">
                <a:spAutoFit/>
              </a:bodyPr>
              <a:lstStyle/>
              <a:p>
                <a:r>
                  <a:rPr lang="en-US" sz="1200" dirty="0">
                    <a:latin typeface="Arial" panose="020B0604020202020204" pitchFamily="34" charset="0"/>
                    <a:cs typeface="Arial" panose="020B0604020202020204" pitchFamily="34" charset="0"/>
                  </a:rPr>
                  <a:t>.45(.04)</a:t>
                </a:r>
              </a:p>
            </p:txBody>
          </p:sp>
          <p:cxnSp>
            <p:nvCxnSpPr>
              <p:cNvPr id="36" name="Straight Arrow Connector 35">
                <a:extLst>
                  <a:ext uri="{FF2B5EF4-FFF2-40B4-BE49-F238E27FC236}">
                    <a16:creationId xmlns:a16="http://schemas.microsoft.com/office/drawing/2014/main" id="{67A2A0B2-B73E-8FCF-0E6D-B5ED4031DD73}"/>
                  </a:ext>
                </a:extLst>
              </p:cNvPr>
              <p:cNvCxnSpPr>
                <a:cxnSpLocks/>
                <a:stCxn id="15" idx="4"/>
                <a:endCxn id="142" idx="0"/>
              </p:cNvCxnSpPr>
              <p:nvPr/>
            </p:nvCxnSpPr>
            <p:spPr>
              <a:xfrm flipH="1">
                <a:off x="1678665" y="1915200"/>
                <a:ext cx="4806979" cy="179311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37" name="TextBox 36">
                <a:extLst>
                  <a:ext uri="{FF2B5EF4-FFF2-40B4-BE49-F238E27FC236}">
                    <a16:creationId xmlns:a16="http://schemas.microsoft.com/office/drawing/2014/main" id="{FA4FE066-599B-587A-AB65-A08BD06DCFA6}"/>
                  </a:ext>
                </a:extLst>
              </p:cNvPr>
              <p:cNvSpPr txBox="1"/>
              <p:nvPr/>
            </p:nvSpPr>
            <p:spPr>
              <a:xfrm>
                <a:off x="5290205" y="3329022"/>
                <a:ext cx="909247" cy="352568"/>
              </a:xfrm>
              <a:prstGeom prst="rect">
                <a:avLst/>
              </a:prstGeom>
              <a:solidFill>
                <a:schemeClr val="bg1"/>
              </a:solidFill>
              <a:ln w="19050">
                <a:noFill/>
              </a:ln>
            </p:spPr>
            <p:txBody>
              <a:bodyPr wrap="square" rtlCol="0">
                <a:spAutoFit/>
              </a:bodyPr>
              <a:lstStyle/>
              <a:p>
                <a:r>
                  <a:rPr lang="en-US" sz="1200" dirty="0">
                    <a:latin typeface="Arial" panose="020B0604020202020204" pitchFamily="34" charset="0"/>
                    <a:cs typeface="Arial" panose="020B0604020202020204" pitchFamily="34" charset="0"/>
                  </a:rPr>
                  <a:t>.53(.02)</a:t>
                </a:r>
              </a:p>
            </p:txBody>
          </p:sp>
          <p:sp>
            <p:nvSpPr>
              <p:cNvPr id="38" name="TextBox 37">
                <a:extLst>
                  <a:ext uri="{FF2B5EF4-FFF2-40B4-BE49-F238E27FC236}">
                    <a16:creationId xmlns:a16="http://schemas.microsoft.com/office/drawing/2014/main" id="{379A314D-95D6-49C8-CC81-BAE15875AB75}"/>
                  </a:ext>
                </a:extLst>
              </p:cNvPr>
              <p:cNvSpPr txBox="1"/>
              <p:nvPr/>
            </p:nvSpPr>
            <p:spPr>
              <a:xfrm>
                <a:off x="2544994" y="3303383"/>
                <a:ext cx="963750" cy="352568"/>
              </a:xfrm>
              <a:prstGeom prst="rect">
                <a:avLst/>
              </a:prstGeom>
              <a:solidFill>
                <a:schemeClr val="bg1"/>
              </a:solidFill>
              <a:ln w="19050">
                <a:noFill/>
              </a:ln>
            </p:spPr>
            <p:txBody>
              <a:bodyPr wrap="square" rtlCol="0">
                <a:spAutoFit/>
              </a:bodyPr>
              <a:lstStyle/>
              <a:p>
                <a:r>
                  <a:rPr lang="en-US" sz="1200" dirty="0">
                    <a:latin typeface="Arial" panose="020B0604020202020204" pitchFamily="34" charset="0"/>
                    <a:cs typeface="Arial" panose="020B0604020202020204" pitchFamily="34" charset="0"/>
                  </a:rPr>
                  <a:t>.82(.03)</a:t>
                </a:r>
              </a:p>
            </p:txBody>
          </p:sp>
          <p:sp>
            <p:nvSpPr>
              <p:cNvPr id="39" name="TextBox 38">
                <a:extLst>
                  <a:ext uri="{FF2B5EF4-FFF2-40B4-BE49-F238E27FC236}">
                    <a16:creationId xmlns:a16="http://schemas.microsoft.com/office/drawing/2014/main" id="{24ED3BF5-D378-D095-F372-8636F562080E}"/>
                  </a:ext>
                </a:extLst>
              </p:cNvPr>
              <p:cNvSpPr txBox="1"/>
              <p:nvPr/>
            </p:nvSpPr>
            <p:spPr>
              <a:xfrm>
                <a:off x="1442826" y="3309030"/>
                <a:ext cx="976901" cy="352568"/>
              </a:xfrm>
              <a:prstGeom prst="rect">
                <a:avLst/>
              </a:prstGeom>
              <a:solidFill>
                <a:schemeClr val="bg1"/>
              </a:solidFill>
              <a:ln w="19050">
                <a:noFill/>
              </a:ln>
            </p:spPr>
            <p:txBody>
              <a:bodyPr wrap="square" rtlCol="0">
                <a:spAutoFit/>
              </a:bodyPr>
              <a:lstStyle/>
              <a:p>
                <a:r>
                  <a:rPr lang="en-US" sz="1200" dirty="0">
                    <a:latin typeface="Arial" panose="020B0604020202020204" pitchFamily="34" charset="0"/>
                    <a:cs typeface="Arial" panose="020B0604020202020204" pitchFamily="34" charset="0"/>
                  </a:rPr>
                  <a:t>.85(.04)</a:t>
                </a:r>
              </a:p>
            </p:txBody>
          </p:sp>
          <p:sp>
            <p:nvSpPr>
              <p:cNvPr id="40" name="TextBox 39">
                <a:extLst>
                  <a:ext uri="{FF2B5EF4-FFF2-40B4-BE49-F238E27FC236}">
                    <a16:creationId xmlns:a16="http://schemas.microsoft.com/office/drawing/2014/main" id="{C61E5AF4-5A17-7C62-BF5E-44D4A888A168}"/>
                  </a:ext>
                </a:extLst>
              </p:cNvPr>
              <p:cNvSpPr txBox="1"/>
              <p:nvPr/>
            </p:nvSpPr>
            <p:spPr>
              <a:xfrm>
                <a:off x="7750864" y="3293962"/>
                <a:ext cx="923556" cy="352568"/>
              </a:xfrm>
              <a:prstGeom prst="rect">
                <a:avLst/>
              </a:prstGeom>
              <a:solidFill>
                <a:schemeClr val="bg1"/>
              </a:solidFill>
              <a:ln w="19050">
                <a:noFill/>
              </a:ln>
            </p:spPr>
            <p:txBody>
              <a:bodyPr wrap="square" rtlCol="0">
                <a:spAutoFit/>
              </a:bodyPr>
              <a:lstStyle/>
              <a:p>
                <a:r>
                  <a:rPr lang="en-US" sz="1200" dirty="0">
                    <a:latin typeface="Arial" panose="020B0604020202020204" pitchFamily="34" charset="0"/>
                    <a:cs typeface="Arial" panose="020B0604020202020204" pitchFamily="34" charset="0"/>
                  </a:rPr>
                  <a:t>.43(.04)</a:t>
                </a:r>
              </a:p>
            </p:txBody>
          </p:sp>
          <p:sp>
            <p:nvSpPr>
              <p:cNvPr id="41" name="TextBox 40">
                <a:extLst>
                  <a:ext uri="{FF2B5EF4-FFF2-40B4-BE49-F238E27FC236}">
                    <a16:creationId xmlns:a16="http://schemas.microsoft.com/office/drawing/2014/main" id="{435F7E2B-F0DA-61C8-01B8-1A16760C44F4}"/>
                  </a:ext>
                </a:extLst>
              </p:cNvPr>
              <p:cNvSpPr txBox="1"/>
              <p:nvPr/>
            </p:nvSpPr>
            <p:spPr>
              <a:xfrm>
                <a:off x="8562749" y="3302011"/>
                <a:ext cx="1055118" cy="352568"/>
              </a:xfrm>
              <a:prstGeom prst="rect">
                <a:avLst/>
              </a:prstGeom>
              <a:solidFill>
                <a:schemeClr val="bg1"/>
              </a:solidFill>
              <a:ln w="19050">
                <a:noFill/>
              </a:ln>
            </p:spPr>
            <p:txBody>
              <a:bodyPr wrap="square" rtlCol="0">
                <a:spAutoFit/>
              </a:bodyPr>
              <a:lstStyle/>
              <a:p>
                <a:r>
                  <a:rPr lang="en-US" sz="1200" dirty="0">
                    <a:latin typeface="Arial" panose="020B0604020202020204" pitchFamily="34" charset="0"/>
                    <a:cs typeface="Arial" panose="020B0604020202020204" pitchFamily="34" charset="0"/>
                  </a:rPr>
                  <a:t>.36(.05)</a:t>
                </a:r>
              </a:p>
            </p:txBody>
          </p:sp>
          <p:sp>
            <p:nvSpPr>
              <p:cNvPr id="42" name="TextBox 41">
                <a:extLst>
                  <a:ext uri="{FF2B5EF4-FFF2-40B4-BE49-F238E27FC236}">
                    <a16:creationId xmlns:a16="http://schemas.microsoft.com/office/drawing/2014/main" id="{47C279DB-1B68-5A22-C5F2-442ACCBA921F}"/>
                  </a:ext>
                </a:extLst>
              </p:cNvPr>
              <p:cNvSpPr txBox="1"/>
              <p:nvPr/>
            </p:nvSpPr>
            <p:spPr>
              <a:xfrm>
                <a:off x="10401454" y="3270070"/>
                <a:ext cx="1041269" cy="352568"/>
              </a:xfrm>
              <a:prstGeom prst="rect">
                <a:avLst/>
              </a:prstGeom>
              <a:solidFill>
                <a:schemeClr val="bg1"/>
              </a:solidFill>
              <a:ln w="19050">
                <a:noFill/>
              </a:ln>
            </p:spPr>
            <p:txBody>
              <a:bodyPr wrap="square" rtlCol="0">
                <a:spAutoFit/>
              </a:bodyPr>
              <a:lstStyle/>
              <a:p>
                <a:r>
                  <a:rPr lang="en-US" sz="1200" dirty="0">
                    <a:latin typeface="Arial" panose="020B0604020202020204" pitchFamily="34" charset="0"/>
                    <a:cs typeface="Arial" panose="020B0604020202020204" pitchFamily="34" charset="0"/>
                  </a:rPr>
                  <a:t>.24(.04)</a:t>
                </a:r>
              </a:p>
            </p:txBody>
          </p:sp>
          <p:sp>
            <p:nvSpPr>
              <p:cNvPr id="43" name="TextBox 42">
                <a:extLst>
                  <a:ext uri="{FF2B5EF4-FFF2-40B4-BE49-F238E27FC236}">
                    <a16:creationId xmlns:a16="http://schemas.microsoft.com/office/drawing/2014/main" id="{11286D3C-8EB3-1ABC-EB2F-740F6B35A6FE}"/>
                  </a:ext>
                </a:extLst>
              </p:cNvPr>
              <p:cNvSpPr txBox="1"/>
              <p:nvPr/>
            </p:nvSpPr>
            <p:spPr>
              <a:xfrm>
                <a:off x="9470851" y="3296249"/>
                <a:ext cx="976991" cy="352568"/>
              </a:xfrm>
              <a:prstGeom prst="rect">
                <a:avLst/>
              </a:prstGeom>
              <a:solidFill>
                <a:schemeClr val="bg1"/>
              </a:solidFill>
              <a:ln w="19050">
                <a:noFill/>
              </a:ln>
            </p:spPr>
            <p:txBody>
              <a:bodyPr wrap="square" rtlCol="0">
                <a:spAutoFit/>
              </a:bodyPr>
              <a:lstStyle/>
              <a:p>
                <a:r>
                  <a:rPr lang="en-US" sz="1200" dirty="0">
                    <a:latin typeface="Arial" panose="020B0604020202020204" pitchFamily="34" charset="0"/>
                    <a:cs typeface="Arial" panose="020B0604020202020204" pitchFamily="34" charset="0"/>
                  </a:rPr>
                  <a:t>.33(.03)</a:t>
                </a:r>
              </a:p>
            </p:txBody>
          </p:sp>
          <p:grpSp>
            <p:nvGrpSpPr>
              <p:cNvPr id="44" name="Group 43">
                <a:extLst>
                  <a:ext uri="{FF2B5EF4-FFF2-40B4-BE49-F238E27FC236}">
                    <a16:creationId xmlns:a16="http://schemas.microsoft.com/office/drawing/2014/main" id="{1845A24B-26A2-1311-AE92-49E3E6FEF0B2}"/>
                  </a:ext>
                </a:extLst>
              </p:cNvPr>
              <p:cNvGrpSpPr/>
              <p:nvPr/>
            </p:nvGrpSpPr>
            <p:grpSpPr>
              <a:xfrm>
                <a:off x="1341562" y="4215300"/>
                <a:ext cx="4825370" cy="1807584"/>
                <a:chOff x="1341562" y="4215300"/>
                <a:chExt cx="4825370" cy="1807584"/>
              </a:xfrm>
            </p:grpSpPr>
            <p:cxnSp>
              <p:nvCxnSpPr>
                <p:cNvPr id="119" name="Straight Arrow Connector 118">
                  <a:extLst>
                    <a:ext uri="{FF2B5EF4-FFF2-40B4-BE49-F238E27FC236}">
                      <a16:creationId xmlns:a16="http://schemas.microsoft.com/office/drawing/2014/main" id="{D0B4787E-9979-032F-F257-BC54A61F8F61}"/>
                    </a:ext>
                  </a:extLst>
                </p:cNvPr>
                <p:cNvCxnSpPr>
                  <a:cxnSpLocks/>
                  <a:stCxn id="120" idx="0"/>
                  <a:endCxn id="142" idx="2"/>
                </p:cNvCxnSpPr>
                <p:nvPr/>
              </p:nvCxnSpPr>
              <p:spPr>
                <a:xfrm flipH="1" flipV="1">
                  <a:off x="1678665" y="4215300"/>
                  <a:ext cx="12524" cy="534415"/>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120" name="Oval 119">
                  <a:extLst>
                    <a:ext uri="{FF2B5EF4-FFF2-40B4-BE49-F238E27FC236}">
                      <a16:creationId xmlns:a16="http://schemas.microsoft.com/office/drawing/2014/main" id="{04979EB1-2A40-57E4-A82D-9E066160037F}"/>
                    </a:ext>
                  </a:extLst>
                </p:cNvPr>
                <p:cNvSpPr/>
                <p:nvPr/>
              </p:nvSpPr>
              <p:spPr>
                <a:xfrm>
                  <a:off x="1341562" y="4749715"/>
                  <a:ext cx="699254" cy="655453"/>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b="1" baseline="-25000" dirty="0">
                    <a:solidFill>
                      <a:schemeClr val="tx1"/>
                    </a:solidFill>
                    <a:latin typeface="Arial" panose="020B0604020202020204" pitchFamily="34" charset="0"/>
                    <a:cs typeface="Arial" panose="020B0604020202020204" pitchFamily="34" charset="0"/>
                  </a:endParaRPr>
                </a:p>
              </p:txBody>
            </p:sp>
            <p:sp>
              <p:nvSpPr>
                <p:cNvPr id="121" name="TextBox 120">
                  <a:extLst>
                    <a:ext uri="{FF2B5EF4-FFF2-40B4-BE49-F238E27FC236}">
                      <a16:creationId xmlns:a16="http://schemas.microsoft.com/office/drawing/2014/main" id="{28267BE6-37C0-F49E-2074-F56BB0DE0C11}"/>
                    </a:ext>
                  </a:extLst>
                </p:cNvPr>
                <p:cNvSpPr txBox="1"/>
                <p:nvPr/>
              </p:nvSpPr>
              <p:spPr>
                <a:xfrm>
                  <a:off x="1344346" y="4938942"/>
                  <a:ext cx="696470" cy="352568"/>
                </a:xfrm>
                <a:prstGeom prst="rect">
                  <a:avLst/>
                </a:prstGeom>
                <a:noFill/>
                <a:ln w="19050">
                  <a:noFill/>
                </a:ln>
              </p:spPr>
              <p:txBody>
                <a:bodyPr wrap="square" rtlCol="0">
                  <a:spAutoFit/>
                </a:bodyPr>
                <a:lstStyle/>
                <a:p>
                  <a:pPr algn="ctr"/>
                  <a:r>
                    <a:rPr lang="en-US" sz="1200" b="1" dirty="0">
                      <a:solidFill>
                        <a:srgbClr val="000000"/>
                      </a:solidFill>
                      <a:latin typeface="Arial" panose="020B0604020202020204" pitchFamily="34" charset="0"/>
                      <a:cs typeface="Arial" panose="020B0604020202020204" pitchFamily="34" charset="0"/>
                    </a:rPr>
                    <a:t>U</a:t>
                  </a:r>
                  <a:r>
                    <a:rPr lang="en-US" sz="1200" b="1" baseline="-25000" dirty="0">
                      <a:solidFill>
                        <a:srgbClr val="000000"/>
                      </a:solidFill>
                      <a:latin typeface="Arial" panose="020B0604020202020204" pitchFamily="34" charset="0"/>
                      <a:cs typeface="Arial" panose="020B0604020202020204" pitchFamily="34" charset="0"/>
                    </a:rPr>
                    <a:t>ANX</a:t>
                  </a:r>
                  <a:endParaRPr lang="en-US" sz="1200" b="1" baseline="-25000" dirty="0">
                    <a:latin typeface="Arial" panose="020B0604020202020204" pitchFamily="34" charset="0"/>
                    <a:cs typeface="Arial" panose="020B0604020202020204" pitchFamily="34" charset="0"/>
                  </a:endParaRPr>
                </a:p>
              </p:txBody>
            </p:sp>
            <p:sp>
              <p:nvSpPr>
                <p:cNvPr id="122" name="TextBox 121">
                  <a:extLst>
                    <a:ext uri="{FF2B5EF4-FFF2-40B4-BE49-F238E27FC236}">
                      <a16:creationId xmlns:a16="http://schemas.microsoft.com/office/drawing/2014/main" id="{35279B33-5951-7EEA-0678-224B136873BF}"/>
                    </a:ext>
                  </a:extLst>
                </p:cNvPr>
                <p:cNvSpPr txBox="1"/>
                <p:nvPr/>
              </p:nvSpPr>
              <p:spPr>
                <a:xfrm>
                  <a:off x="5176461" y="5670316"/>
                  <a:ext cx="990471" cy="352568"/>
                </a:xfrm>
                <a:prstGeom prst="rect">
                  <a:avLst/>
                </a:prstGeom>
                <a:solidFill>
                  <a:schemeClr val="bg1"/>
                </a:solidFill>
                <a:ln w="19050">
                  <a:noFill/>
                </a:ln>
              </p:spPr>
              <p:txBody>
                <a:bodyPr wrap="square" rtlCol="0">
                  <a:spAutoFit/>
                </a:bodyPr>
                <a:lstStyle/>
                <a:p>
                  <a:r>
                    <a:rPr lang="en-US" sz="1200" dirty="0">
                      <a:latin typeface="Arial" panose="020B0604020202020204" pitchFamily="34" charset="0"/>
                      <a:cs typeface="Arial" panose="020B0604020202020204" pitchFamily="34" charset="0"/>
                    </a:rPr>
                    <a:t>.72(.03)</a:t>
                  </a:r>
                </a:p>
              </p:txBody>
            </p:sp>
            <p:sp>
              <p:nvSpPr>
                <p:cNvPr id="123" name="Arc 122">
                  <a:extLst>
                    <a:ext uri="{FF2B5EF4-FFF2-40B4-BE49-F238E27FC236}">
                      <a16:creationId xmlns:a16="http://schemas.microsoft.com/office/drawing/2014/main" id="{A607ABA7-79E2-EEC0-18BE-7C9E63DB3E5A}"/>
                    </a:ext>
                  </a:extLst>
                </p:cNvPr>
                <p:cNvSpPr/>
                <p:nvPr/>
              </p:nvSpPr>
              <p:spPr>
                <a:xfrm flipV="1">
                  <a:off x="1465722" y="5060577"/>
                  <a:ext cx="425885" cy="580432"/>
                </a:xfrm>
                <a:prstGeom prst="arc">
                  <a:avLst>
                    <a:gd name="adj1" fmla="val 10747796"/>
                    <a:gd name="adj2" fmla="val 0"/>
                  </a:avLst>
                </a:prstGeom>
                <a:ln w="28575">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45" name="Group 44">
                <a:extLst>
                  <a:ext uri="{FF2B5EF4-FFF2-40B4-BE49-F238E27FC236}">
                    <a16:creationId xmlns:a16="http://schemas.microsoft.com/office/drawing/2014/main" id="{069B3C46-65F4-53BE-F6EF-96F7023DC9D8}"/>
                  </a:ext>
                </a:extLst>
              </p:cNvPr>
              <p:cNvGrpSpPr/>
              <p:nvPr/>
            </p:nvGrpSpPr>
            <p:grpSpPr>
              <a:xfrm>
                <a:off x="2304649" y="4211667"/>
                <a:ext cx="4986228" cy="1811216"/>
                <a:chOff x="1341562" y="4215300"/>
                <a:chExt cx="4986228" cy="1811216"/>
              </a:xfrm>
            </p:grpSpPr>
            <p:cxnSp>
              <p:nvCxnSpPr>
                <p:cNvPr id="114" name="Straight Arrow Connector 113">
                  <a:extLst>
                    <a:ext uri="{FF2B5EF4-FFF2-40B4-BE49-F238E27FC236}">
                      <a16:creationId xmlns:a16="http://schemas.microsoft.com/office/drawing/2014/main" id="{C779898D-C09E-6BF2-2706-E8662DCCCBD5}"/>
                    </a:ext>
                  </a:extLst>
                </p:cNvPr>
                <p:cNvCxnSpPr>
                  <a:cxnSpLocks/>
                  <a:stCxn id="115" idx="0"/>
                </p:cNvCxnSpPr>
                <p:nvPr/>
              </p:nvCxnSpPr>
              <p:spPr>
                <a:xfrm flipH="1" flipV="1">
                  <a:off x="1678665" y="4215300"/>
                  <a:ext cx="12524" cy="534415"/>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115" name="Oval 114">
                  <a:extLst>
                    <a:ext uri="{FF2B5EF4-FFF2-40B4-BE49-F238E27FC236}">
                      <a16:creationId xmlns:a16="http://schemas.microsoft.com/office/drawing/2014/main" id="{71E019FB-8EB1-9195-81C0-21B2575D410C}"/>
                    </a:ext>
                  </a:extLst>
                </p:cNvPr>
                <p:cNvSpPr/>
                <p:nvPr/>
              </p:nvSpPr>
              <p:spPr>
                <a:xfrm>
                  <a:off x="1341562" y="4749715"/>
                  <a:ext cx="699254" cy="655453"/>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b="1" baseline="-25000" dirty="0">
                    <a:solidFill>
                      <a:schemeClr val="tx1"/>
                    </a:solidFill>
                    <a:latin typeface="Arial" panose="020B0604020202020204" pitchFamily="34" charset="0"/>
                    <a:cs typeface="Arial" panose="020B0604020202020204" pitchFamily="34" charset="0"/>
                  </a:endParaRPr>
                </a:p>
              </p:txBody>
            </p:sp>
            <p:sp>
              <p:nvSpPr>
                <p:cNvPr id="116" name="TextBox 115">
                  <a:extLst>
                    <a:ext uri="{FF2B5EF4-FFF2-40B4-BE49-F238E27FC236}">
                      <a16:creationId xmlns:a16="http://schemas.microsoft.com/office/drawing/2014/main" id="{AF3B58CF-9F5F-2F39-56F2-C265AA0F0D0F}"/>
                    </a:ext>
                  </a:extLst>
                </p:cNvPr>
                <p:cNvSpPr txBox="1"/>
                <p:nvPr/>
              </p:nvSpPr>
              <p:spPr>
                <a:xfrm>
                  <a:off x="1344346" y="4938942"/>
                  <a:ext cx="696470" cy="276999"/>
                </a:xfrm>
                <a:prstGeom prst="rect">
                  <a:avLst/>
                </a:prstGeom>
                <a:noFill/>
                <a:ln w="19050">
                  <a:noFill/>
                </a:ln>
              </p:spPr>
              <p:txBody>
                <a:bodyPr wrap="square" rtlCol="0">
                  <a:spAutoFit/>
                </a:bodyPr>
                <a:lstStyle/>
                <a:p>
                  <a:pPr algn="ctr"/>
                  <a:r>
                    <a:rPr lang="en-US" sz="1200" b="1" dirty="0">
                      <a:solidFill>
                        <a:srgbClr val="000000"/>
                      </a:solidFill>
                      <a:latin typeface="Arial" panose="020B0604020202020204" pitchFamily="34" charset="0"/>
                      <a:cs typeface="Arial" panose="020B0604020202020204" pitchFamily="34" charset="0"/>
                    </a:rPr>
                    <a:t>U</a:t>
                  </a:r>
                  <a:r>
                    <a:rPr lang="en-US" sz="1200" b="1" baseline="-25000" dirty="0">
                      <a:solidFill>
                        <a:srgbClr val="000000"/>
                      </a:solidFill>
                      <a:latin typeface="Arial" panose="020B0604020202020204" pitchFamily="34" charset="0"/>
                      <a:cs typeface="Arial" panose="020B0604020202020204" pitchFamily="34" charset="0"/>
                    </a:rPr>
                    <a:t>MDD</a:t>
                  </a:r>
                  <a:endParaRPr lang="en-US" sz="1200" b="1" baseline="-25000" dirty="0">
                    <a:latin typeface="Arial" panose="020B0604020202020204" pitchFamily="34" charset="0"/>
                    <a:cs typeface="Arial" panose="020B0604020202020204" pitchFamily="34" charset="0"/>
                  </a:endParaRPr>
                </a:p>
              </p:txBody>
            </p:sp>
            <p:sp>
              <p:nvSpPr>
                <p:cNvPr id="117" name="TextBox 116">
                  <a:extLst>
                    <a:ext uri="{FF2B5EF4-FFF2-40B4-BE49-F238E27FC236}">
                      <a16:creationId xmlns:a16="http://schemas.microsoft.com/office/drawing/2014/main" id="{DBE8418D-60AC-6DE2-E442-4F164225741B}"/>
                    </a:ext>
                  </a:extLst>
                </p:cNvPr>
                <p:cNvSpPr txBox="1"/>
                <p:nvPr/>
              </p:nvSpPr>
              <p:spPr>
                <a:xfrm>
                  <a:off x="5168789" y="5673949"/>
                  <a:ext cx="1159001" cy="352567"/>
                </a:xfrm>
                <a:prstGeom prst="rect">
                  <a:avLst/>
                </a:prstGeom>
                <a:solidFill>
                  <a:schemeClr val="bg1"/>
                </a:solidFill>
                <a:ln w="19050">
                  <a:noFill/>
                </a:ln>
              </p:spPr>
              <p:txBody>
                <a:bodyPr wrap="square" rtlCol="0">
                  <a:spAutoFit/>
                </a:bodyPr>
                <a:lstStyle/>
                <a:p>
                  <a:r>
                    <a:rPr lang="en-US" sz="1200" dirty="0">
                      <a:latin typeface="Arial" panose="020B0604020202020204" pitchFamily="34" charset="0"/>
                      <a:cs typeface="Arial" panose="020B0604020202020204" pitchFamily="34" charset="0"/>
                    </a:rPr>
                    <a:t>.73(.04)</a:t>
                  </a:r>
                </a:p>
              </p:txBody>
            </p:sp>
            <p:sp>
              <p:nvSpPr>
                <p:cNvPr id="118" name="Arc 117">
                  <a:extLst>
                    <a:ext uri="{FF2B5EF4-FFF2-40B4-BE49-F238E27FC236}">
                      <a16:creationId xmlns:a16="http://schemas.microsoft.com/office/drawing/2014/main" id="{844CC390-F7C9-A2F1-82FC-C6570F58082C}"/>
                    </a:ext>
                  </a:extLst>
                </p:cNvPr>
                <p:cNvSpPr/>
                <p:nvPr/>
              </p:nvSpPr>
              <p:spPr>
                <a:xfrm flipV="1">
                  <a:off x="1465722" y="5060577"/>
                  <a:ext cx="425885" cy="580432"/>
                </a:xfrm>
                <a:prstGeom prst="arc">
                  <a:avLst>
                    <a:gd name="adj1" fmla="val 10747796"/>
                    <a:gd name="adj2" fmla="val 0"/>
                  </a:avLst>
                </a:prstGeom>
                <a:ln w="28575">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46" name="Group 45">
                <a:extLst>
                  <a:ext uri="{FF2B5EF4-FFF2-40B4-BE49-F238E27FC236}">
                    <a16:creationId xmlns:a16="http://schemas.microsoft.com/office/drawing/2014/main" id="{1C277E65-CA36-B1EB-39BD-ADF10FE54F09}"/>
                  </a:ext>
                </a:extLst>
              </p:cNvPr>
              <p:cNvGrpSpPr/>
              <p:nvPr/>
            </p:nvGrpSpPr>
            <p:grpSpPr>
              <a:xfrm>
                <a:off x="3220595" y="4217111"/>
                <a:ext cx="4841542" cy="1818642"/>
                <a:chOff x="1301236" y="4215300"/>
                <a:chExt cx="4841542" cy="1818642"/>
              </a:xfrm>
            </p:grpSpPr>
            <p:cxnSp>
              <p:nvCxnSpPr>
                <p:cNvPr id="109" name="Straight Arrow Connector 108">
                  <a:extLst>
                    <a:ext uri="{FF2B5EF4-FFF2-40B4-BE49-F238E27FC236}">
                      <a16:creationId xmlns:a16="http://schemas.microsoft.com/office/drawing/2014/main" id="{B6A73E77-DC44-24B5-4290-DC73700262B1}"/>
                    </a:ext>
                  </a:extLst>
                </p:cNvPr>
                <p:cNvCxnSpPr>
                  <a:cxnSpLocks/>
                  <a:stCxn id="110" idx="0"/>
                </p:cNvCxnSpPr>
                <p:nvPr/>
              </p:nvCxnSpPr>
              <p:spPr>
                <a:xfrm flipH="1" flipV="1">
                  <a:off x="1678665" y="4215300"/>
                  <a:ext cx="12524" cy="534415"/>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110" name="Oval 109">
                  <a:extLst>
                    <a:ext uri="{FF2B5EF4-FFF2-40B4-BE49-F238E27FC236}">
                      <a16:creationId xmlns:a16="http://schemas.microsoft.com/office/drawing/2014/main" id="{8EA13870-F96A-6E6A-3F39-9650FC1384E2}"/>
                    </a:ext>
                  </a:extLst>
                </p:cNvPr>
                <p:cNvSpPr/>
                <p:nvPr/>
              </p:nvSpPr>
              <p:spPr>
                <a:xfrm>
                  <a:off x="1341562" y="4749715"/>
                  <a:ext cx="699254" cy="655453"/>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b="1" baseline="-25000" dirty="0">
                    <a:solidFill>
                      <a:schemeClr val="tx1"/>
                    </a:solidFill>
                    <a:latin typeface="Arial" panose="020B0604020202020204" pitchFamily="34" charset="0"/>
                    <a:cs typeface="Arial" panose="020B0604020202020204" pitchFamily="34" charset="0"/>
                  </a:endParaRPr>
                </a:p>
              </p:txBody>
            </p:sp>
            <p:sp>
              <p:nvSpPr>
                <p:cNvPr id="111" name="TextBox 110">
                  <a:extLst>
                    <a:ext uri="{FF2B5EF4-FFF2-40B4-BE49-F238E27FC236}">
                      <a16:creationId xmlns:a16="http://schemas.microsoft.com/office/drawing/2014/main" id="{2C534A96-2E41-525D-AED0-053485079D7D}"/>
                    </a:ext>
                  </a:extLst>
                </p:cNvPr>
                <p:cNvSpPr txBox="1"/>
                <p:nvPr/>
              </p:nvSpPr>
              <p:spPr>
                <a:xfrm>
                  <a:off x="1301236" y="4938942"/>
                  <a:ext cx="789272" cy="352568"/>
                </a:xfrm>
                <a:prstGeom prst="rect">
                  <a:avLst/>
                </a:prstGeom>
                <a:noFill/>
                <a:ln w="19050">
                  <a:noFill/>
                </a:ln>
              </p:spPr>
              <p:txBody>
                <a:bodyPr wrap="square" rtlCol="0">
                  <a:spAutoFit/>
                </a:bodyPr>
                <a:lstStyle/>
                <a:p>
                  <a:pPr algn="ctr"/>
                  <a:r>
                    <a:rPr lang="en-US" sz="1200" b="1" dirty="0">
                      <a:solidFill>
                        <a:srgbClr val="000000"/>
                      </a:solidFill>
                      <a:latin typeface="Arial" panose="020B0604020202020204" pitchFamily="34" charset="0"/>
                      <a:cs typeface="Arial" panose="020B0604020202020204" pitchFamily="34" charset="0"/>
                    </a:rPr>
                    <a:t>U</a:t>
                  </a:r>
                  <a:r>
                    <a:rPr lang="en-US" sz="1200" b="1" baseline="-25000" dirty="0">
                      <a:solidFill>
                        <a:srgbClr val="000000"/>
                      </a:solidFill>
                      <a:latin typeface="Arial" panose="020B0604020202020204" pitchFamily="34" charset="0"/>
                      <a:cs typeface="Arial" panose="020B0604020202020204" pitchFamily="34" charset="0"/>
                    </a:rPr>
                    <a:t>PTSD</a:t>
                  </a:r>
                  <a:endParaRPr lang="en-US" sz="1200" b="1" baseline="-25000" dirty="0">
                    <a:latin typeface="Arial" panose="020B0604020202020204" pitchFamily="34" charset="0"/>
                    <a:cs typeface="Arial" panose="020B0604020202020204" pitchFamily="34" charset="0"/>
                  </a:endParaRPr>
                </a:p>
              </p:txBody>
            </p:sp>
            <p:sp>
              <p:nvSpPr>
                <p:cNvPr id="112" name="TextBox 111">
                  <a:extLst>
                    <a:ext uri="{FF2B5EF4-FFF2-40B4-BE49-F238E27FC236}">
                      <a16:creationId xmlns:a16="http://schemas.microsoft.com/office/drawing/2014/main" id="{17008EF0-2271-138C-4A0F-6A046B460A4F}"/>
                    </a:ext>
                  </a:extLst>
                </p:cNvPr>
                <p:cNvSpPr txBox="1"/>
                <p:nvPr/>
              </p:nvSpPr>
              <p:spPr>
                <a:xfrm>
                  <a:off x="5164669" y="5681374"/>
                  <a:ext cx="978109" cy="352568"/>
                </a:xfrm>
                <a:prstGeom prst="rect">
                  <a:avLst/>
                </a:prstGeom>
                <a:solidFill>
                  <a:schemeClr val="bg1"/>
                </a:solidFill>
                <a:ln w="19050">
                  <a:noFill/>
                </a:ln>
              </p:spPr>
              <p:txBody>
                <a:bodyPr wrap="square" rtlCol="0">
                  <a:spAutoFit/>
                </a:bodyPr>
                <a:lstStyle/>
                <a:p>
                  <a:r>
                    <a:rPr lang="en-US" sz="1200" dirty="0">
                      <a:latin typeface="Arial" panose="020B0604020202020204" pitchFamily="34" charset="0"/>
                      <a:cs typeface="Arial" panose="020B0604020202020204" pitchFamily="34" charset="0"/>
                    </a:rPr>
                    <a:t>.80(.09)</a:t>
                  </a:r>
                </a:p>
              </p:txBody>
            </p:sp>
            <p:sp>
              <p:nvSpPr>
                <p:cNvPr id="113" name="Arc 112">
                  <a:extLst>
                    <a:ext uri="{FF2B5EF4-FFF2-40B4-BE49-F238E27FC236}">
                      <a16:creationId xmlns:a16="http://schemas.microsoft.com/office/drawing/2014/main" id="{94ACF7AA-BC97-D4EA-794B-DF9CAE7AEE19}"/>
                    </a:ext>
                  </a:extLst>
                </p:cNvPr>
                <p:cNvSpPr/>
                <p:nvPr/>
              </p:nvSpPr>
              <p:spPr>
                <a:xfrm flipV="1">
                  <a:off x="1465722" y="5060577"/>
                  <a:ext cx="425885" cy="580432"/>
                </a:xfrm>
                <a:prstGeom prst="arc">
                  <a:avLst>
                    <a:gd name="adj1" fmla="val 10747796"/>
                    <a:gd name="adj2" fmla="val 0"/>
                  </a:avLst>
                </a:prstGeom>
                <a:ln w="28575">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47" name="Group 46">
                <a:extLst>
                  <a:ext uri="{FF2B5EF4-FFF2-40B4-BE49-F238E27FC236}">
                    <a16:creationId xmlns:a16="http://schemas.microsoft.com/office/drawing/2014/main" id="{658EF967-7565-7A7D-BAAB-2D941D961B89}"/>
                  </a:ext>
                </a:extLst>
              </p:cNvPr>
              <p:cNvGrpSpPr/>
              <p:nvPr/>
            </p:nvGrpSpPr>
            <p:grpSpPr>
              <a:xfrm>
                <a:off x="3247730" y="4213478"/>
                <a:ext cx="1675532" cy="1802307"/>
                <a:chOff x="365284" y="4215300"/>
                <a:chExt cx="1675532" cy="1802307"/>
              </a:xfrm>
            </p:grpSpPr>
            <p:cxnSp>
              <p:nvCxnSpPr>
                <p:cNvPr id="104" name="Straight Arrow Connector 103">
                  <a:extLst>
                    <a:ext uri="{FF2B5EF4-FFF2-40B4-BE49-F238E27FC236}">
                      <a16:creationId xmlns:a16="http://schemas.microsoft.com/office/drawing/2014/main" id="{49D9C1F7-5906-731A-F8EA-EC5531EF117D}"/>
                    </a:ext>
                  </a:extLst>
                </p:cNvPr>
                <p:cNvCxnSpPr>
                  <a:cxnSpLocks/>
                  <a:stCxn id="105" idx="0"/>
                </p:cNvCxnSpPr>
                <p:nvPr/>
              </p:nvCxnSpPr>
              <p:spPr>
                <a:xfrm flipH="1" flipV="1">
                  <a:off x="1678665" y="4215300"/>
                  <a:ext cx="12524" cy="534415"/>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105" name="Oval 104">
                  <a:extLst>
                    <a:ext uri="{FF2B5EF4-FFF2-40B4-BE49-F238E27FC236}">
                      <a16:creationId xmlns:a16="http://schemas.microsoft.com/office/drawing/2014/main" id="{5D4A8E4F-724B-3B2E-6075-DE10683906DE}"/>
                    </a:ext>
                  </a:extLst>
                </p:cNvPr>
                <p:cNvSpPr/>
                <p:nvPr/>
              </p:nvSpPr>
              <p:spPr>
                <a:xfrm>
                  <a:off x="1341562" y="4749715"/>
                  <a:ext cx="699254" cy="655453"/>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b="1" baseline="-25000" dirty="0">
                    <a:solidFill>
                      <a:schemeClr val="tx1"/>
                    </a:solidFill>
                    <a:latin typeface="Arial" panose="020B0604020202020204" pitchFamily="34" charset="0"/>
                    <a:cs typeface="Arial" panose="020B0604020202020204" pitchFamily="34" charset="0"/>
                  </a:endParaRPr>
                </a:p>
              </p:txBody>
            </p:sp>
            <p:sp>
              <p:nvSpPr>
                <p:cNvPr id="106" name="TextBox 105">
                  <a:extLst>
                    <a:ext uri="{FF2B5EF4-FFF2-40B4-BE49-F238E27FC236}">
                      <a16:creationId xmlns:a16="http://schemas.microsoft.com/office/drawing/2014/main" id="{EE06A441-5AF0-2330-35D5-888DC3A6DF9F}"/>
                    </a:ext>
                  </a:extLst>
                </p:cNvPr>
                <p:cNvSpPr txBox="1"/>
                <p:nvPr/>
              </p:nvSpPr>
              <p:spPr>
                <a:xfrm>
                  <a:off x="1330430" y="4938169"/>
                  <a:ext cx="696470" cy="276999"/>
                </a:xfrm>
                <a:prstGeom prst="rect">
                  <a:avLst/>
                </a:prstGeom>
                <a:noFill/>
                <a:ln w="19050">
                  <a:noFill/>
                </a:ln>
              </p:spPr>
              <p:txBody>
                <a:bodyPr wrap="square" rtlCol="0">
                  <a:spAutoFit/>
                </a:bodyPr>
                <a:lstStyle/>
                <a:p>
                  <a:pPr algn="ctr"/>
                  <a:r>
                    <a:rPr lang="en-US" sz="1200" b="1" dirty="0">
                      <a:solidFill>
                        <a:srgbClr val="000000"/>
                      </a:solidFill>
                      <a:latin typeface="Arial" panose="020B0604020202020204" pitchFamily="34" charset="0"/>
                      <a:cs typeface="Arial" panose="020B0604020202020204" pitchFamily="34" charset="0"/>
                    </a:rPr>
                    <a:t>U</a:t>
                  </a:r>
                  <a:r>
                    <a:rPr lang="en-US" sz="1200" b="1" baseline="-25000" dirty="0">
                      <a:solidFill>
                        <a:srgbClr val="000000"/>
                      </a:solidFill>
                      <a:latin typeface="Arial" panose="020B0604020202020204" pitchFamily="34" charset="0"/>
                      <a:cs typeface="Arial" panose="020B0604020202020204" pitchFamily="34" charset="0"/>
                    </a:rPr>
                    <a:t>BIP</a:t>
                  </a:r>
                  <a:endParaRPr lang="en-US" sz="1200" b="1" baseline="-25000" dirty="0">
                    <a:latin typeface="Arial" panose="020B0604020202020204" pitchFamily="34" charset="0"/>
                    <a:cs typeface="Arial" panose="020B0604020202020204" pitchFamily="34" charset="0"/>
                  </a:endParaRPr>
                </a:p>
              </p:txBody>
            </p:sp>
            <p:sp>
              <p:nvSpPr>
                <p:cNvPr id="107" name="TextBox 106">
                  <a:extLst>
                    <a:ext uri="{FF2B5EF4-FFF2-40B4-BE49-F238E27FC236}">
                      <a16:creationId xmlns:a16="http://schemas.microsoft.com/office/drawing/2014/main" id="{1F81C3FF-CE2A-4C52-20EA-6DD714B5BB44}"/>
                    </a:ext>
                  </a:extLst>
                </p:cNvPr>
                <p:cNvSpPr txBox="1"/>
                <p:nvPr/>
              </p:nvSpPr>
              <p:spPr>
                <a:xfrm>
                  <a:off x="365284" y="5665039"/>
                  <a:ext cx="1216723" cy="352568"/>
                </a:xfrm>
                <a:prstGeom prst="rect">
                  <a:avLst/>
                </a:prstGeom>
                <a:solidFill>
                  <a:schemeClr val="bg1"/>
                </a:solidFill>
                <a:ln w="19050">
                  <a:noFill/>
                </a:ln>
              </p:spPr>
              <p:txBody>
                <a:bodyPr wrap="square" rtlCol="0">
                  <a:spAutoFit/>
                </a:bodyPr>
                <a:lstStyle/>
                <a:p>
                  <a:r>
                    <a:rPr lang="en-US" sz="1200" dirty="0">
                      <a:latin typeface="Arial" panose="020B0604020202020204" pitchFamily="34" charset="0"/>
                      <a:cs typeface="Arial" panose="020B0604020202020204" pitchFamily="34" charset="0"/>
                    </a:rPr>
                    <a:t>.38(.17)</a:t>
                  </a:r>
                </a:p>
              </p:txBody>
            </p:sp>
            <p:sp>
              <p:nvSpPr>
                <p:cNvPr id="108" name="Arc 107">
                  <a:extLst>
                    <a:ext uri="{FF2B5EF4-FFF2-40B4-BE49-F238E27FC236}">
                      <a16:creationId xmlns:a16="http://schemas.microsoft.com/office/drawing/2014/main" id="{1B7AD7A7-DAD9-D681-5A32-414B5B1DB2BD}"/>
                    </a:ext>
                  </a:extLst>
                </p:cNvPr>
                <p:cNvSpPr/>
                <p:nvPr/>
              </p:nvSpPr>
              <p:spPr>
                <a:xfrm flipV="1">
                  <a:off x="1465722" y="5060577"/>
                  <a:ext cx="425885" cy="580432"/>
                </a:xfrm>
                <a:prstGeom prst="arc">
                  <a:avLst>
                    <a:gd name="adj1" fmla="val 10747796"/>
                    <a:gd name="adj2" fmla="val 0"/>
                  </a:avLst>
                </a:prstGeom>
                <a:ln w="28575">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48" name="Group 47">
                <a:extLst>
                  <a:ext uri="{FF2B5EF4-FFF2-40B4-BE49-F238E27FC236}">
                    <a16:creationId xmlns:a16="http://schemas.microsoft.com/office/drawing/2014/main" id="{F5511D9C-D4D0-0634-E2C7-367EDC0B5CCF}"/>
                  </a:ext>
                </a:extLst>
              </p:cNvPr>
              <p:cNvGrpSpPr/>
              <p:nvPr/>
            </p:nvGrpSpPr>
            <p:grpSpPr>
              <a:xfrm>
                <a:off x="4141117" y="4231712"/>
                <a:ext cx="1771827" cy="1784532"/>
                <a:chOff x="268989" y="4215300"/>
                <a:chExt cx="1771827" cy="1784532"/>
              </a:xfrm>
            </p:grpSpPr>
            <p:cxnSp>
              <p:nvCxnSpPr>
                <p:cNvPr id="99" name="Straight Arrow Connector 98">
                  <a:extLst>
                    <a:ext uri="{FF2B5EF4-FFF2-40B4-BE49-F238E27FC236}">
                      <a16:creationId xmlns:a16="http://schemas.microsoft.com/office/drawing/2014/main" id="{386BEB94-7945-34B6-DB70-FF01638528B9}"/>
                    </a:ext>
                  </a:extLst>
                </p:cNvPr>
                <p:cNvCxnSpPr>
                  <a:cxnSpLocks/>
                  <a:stCxn id="100" idx="0"/>
                </p:cNvCxnSpPr>
                <p:nvPr/>
              </p:nvCxnSpPr>
              <p:spPr>
                <a:xfrm flipH="1" flipV="1">
                  <a:off x="1678665" y="4215300"/>
                  <a:ext cx="12524" cy="534415"/>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100" name="Oval 99">
                  <a:extLst>
                    <a:ext uri="{FF2B5EF4-FFF2-40B4-BE49-F238E27FC236}">
                      <a16:creationId xmlns:a16="http://schemas.microsoft.com/office/drawing/2014/main" id="{72986AB0-CB92-CCB2-F834-CEF18CD03A44}"/>
                    </a:ext>
                  </a:extLst>
                </p:cNvPr>
                <p:cNvSpPr/>
                <p:nvPr/>
              </p:nvSpPr>
              <p:spPr>
                <a:xfrm>
                  <a:off x="1341562" y="4749715"/>
                  <a:ext cx="699254" cy="655453"/>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b="1" baseline="-25000" dirty="0">
                    <a:solidFill>
                      <a:schemeClr val="tx1"/>
                    </a:solidFill>
                    <a:latin typeface="Arial" panose="020B0604020202020204" pitchFamily="34" charset="0"/>
                    <a:cs typeface="Arial" panose="020B0604020202020204" pitchFamily="34" charset="0"/>
                  </a:endParaRPr>
                </a:p>
              </p:txBody>
            </p:sp>
            <p:sp>
              <p:nvSpPr>
                <p:cNvPr id="101" name="TextBox 100">
                  <a:extLst>
                    <a:ext uri="{FF2B5EF4-FFF2-40B4-BE49-F238E27FC236}">
                      <a16:creationId xmlns:a16="http://schemas.microsoft.com/office/drawing/2014/main" id="{C4917D17-A8EA-A65B-4EC9-569A2422BB62}"/>
                    </a:ext>
                  </a:extLst>
                </p:cNvPr>
                <p:cNvSpPr txBox="1"/>
                <p:nvPr/>
              </p:nvSpPr>
              <p:spPr>
                <a:xfrm>
                  <a:off x="1344346" y="4938942"/>
                  <a:ext cx="696470" cy="352568"/>
                </a:xfrm>
                <a:prstGeom prst="rect">
                  <a:avLst/>
                </a:prstGeom>
                <a:noFill/>
                <a:ln w="19050">
                  <a:noFill/>
                </a:ln>
              </p:spPr>
              <p:txBody>
                <a:bodyPr wrap="square" rtlCol="0">
                  <a:spAutoFit/>
                </a:bodyPr>
                <a:lstStyle/>
                <a:p>
                  <a:pPr algn="ctr"/>
                  <a:r>
                    <a:rPr lang="en-US" sz="1200" b="1" dirty="0">
                      <a:solidFill>
                        <a:srgbClr val="000000"/>
                      </a:solidFill>
                      <a:latin typeface="Arial" panose="020B0604020202020204" pitchFamily="34" charset="0"/>
                      <a:cs typeface="Arial" panose="020B0604020202020204" pitchFamily="34" charset="0"/>
                    </a:rPr>
                    <a:t>U</a:t>
                  </a:r>
                  <a:r>
                    <a:rPr lang="en-US" sz="1200" b="1" baseline="-25000" dirty="0">
                      <a:solidFill>
                        <a:srgbClr val="000000"/>
                      </a:solidFill>
                      <a:latin typeface="Arial" panose="020B0604020202020204" pitchFamily="34" charset="0"/>
                      <a:cs typeface="Arial" panose="020B0604020202020204" pitchFamily="34" charset="0"/>
                    </a:rPr>
                    <a:t>SCZ</a:t>
                  </a:r>
                  <a:endParaRPr lang="en-US" sz="1200" b="1" baseline="-25000" dirty="0">
                    <a:latin typeface="Arial" panose="020B0604020202020204" pitchFamily="34" charset="0"/>
                    <a:cs typeface="Arial" panose="020B0604020202020204" pitchFamily="34" charset="0"/>
                  </a:endParaRPr>
                </a:p>
              </p:txBody>
            </p:sp>
            <p:sp>
              <p:nvSpPr>
                <p:cNvPr id="102" name="TextBox 101">
                  <a:extLst>
                    <a:ext uri="{FF2B5EF4-FFF2-40B4-BE49-F238E27FC236}">
                      <a16:creationId xmlns:a16="http://schemas.microsoft.com/office/drawing/2014/main" id="{C759B255-6A93-DB1E-92B0-7055AE9C35A8}"/>
                    </a:ext>
                  </a:extLst>
                </p:cNvPr>
                <p:cNvSpPr txBox="1"/>
                <p:nvPr/>
              </p:nvSpPr>
              <p:spPr>
                <a:xfrm>
                  <a:off x="268989" y="5647264"/>
                  <a:ext cx="1001522" cy="352568"/>
                </a:xfrm>
                <a:prstGeom prst="rect">
                  <a:avLst/>
                </a:prstGeom>
                <a:solidFill>
                  <a:schemeClr val="bg1"/>
                </a:solidFill>
                <a:ln w="19050">
                  <a:noFill/>
                </a:ln>
              </p:spPr>
              <p:txBody>
                <a:bodyPr wrap="square" rtlCol="0">
                  <a:spAutoFit/>
                </a:bodyPr>
                <a:lstStyle/>
                <a:p>
                  <a:r>
                    <a:rPr lang="en-US" sz="1200" dirty="0">
                      <a:latin typeface="Arial" panose="020B0604020202020204" pitchFamily="34" charset="0"/>
                      <a:cs typeface="Arial" panose="020B0604020202020204" pitchFamily="34" charset="0"/>
                    </a:rPr>
                    <a:t>.61(.04)</a:t>
                  </a:r>
                </a:p>
              </p:txBody>
            </p:sp>
            <p:sp>
              <p:nvSpPr>
                <p:cNvPr id="103" name="Arc 102">
                  <a:extLst>
                    <a:ext uri="{FF2B5EF4-FFF2-40B4-BE49-F238E27FC236}">
                      <a16:creationId xmlns:a16="http://schemas.microsoft.com/office/drawing/2014/main" id="{D117FDF7-46B0-5A7A-F1C9-024958B6165F}"/>
                    </a:ext>
                  </a:extLst>
                </p:cNvPr>
                <p:cNvSpPr/>
                <p:nvPr/>
              </p:nvSpPr>
              <p:spPr>
                <a:xfrm flipV="1">
                  <a:off x="1465722" y="5060577"/>
                  <a:ext cx="425885" cy="580432"/>
                </a:xfrm>
                <a:prstGeom prst="arc">
                  <a:avLst>
                    <a:gd name="adj1" fmla="val 10747796"/>
                    <a:gd name="adj2" fmla="val 0"/>
                  </a:avLst>
                </a:prstGeom>
                <a:ln w="28575">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49" name="Group 48">
                <a:extLst>
                  <a:ext uri="{FF2B5EF4-FFF2-40B4-BE49-F238E27FC236}">
                    <a16:creationId xmlns:a16="http://schemas.microsoft.com/office/drawing/2014/main" id="{A2EF1A70-B7E0-F9B2-4BF8-49BA8C147DB1}"/>
                  </a:ext>
                </a:extLst>
              </p:cNvPr>
              <p:cNvGrpSpPr/>
              <p:nvPr/>
            </p:nvGrpSpPr>
            <p:grpSpPr>
              <a:xfrm>
                <a:off x="2280239" y="4228079"/>
                <a:ext cx="4647310" cy="1794803"/>
                <a:chOff x="-2554976" y="4215300"/>
                <a:chExt cx="4647310" cy="1794803"/>
              </a:xfrm>
            </p:grpSpPr>
            <p:cxnSp>
              <p:nvCxnSpPr>
                <p:cNvPr id="94" name="Straight Arrow Connector 93">
                  <a:extLst>
                    <a:ext uri="{FF2B5EF4-FFF2-40B4-BE49-F238E27FC236}">
                      <a16:creationId xmlns:a16="http://schemas.microsoft.com/office/drawing/2014/main" id="{C33CCF74-75F3-E5B8-F398-095B57931116}"/>
                    </a:ext>
                  </a:extLst>
                </p:cNvPr>
                <p:cNvCxnSpPr>
                  <a:cxnSpLocks/>
                  <a:stCxn id="95" idx="0"/>
                </p:cNvCxnSpPr>
                <p:nvPr/>
              </p:nvCxnSpPr>
              <p:spPr>
                <a:xfrm flipH="1" flipV="1">
                  <a:off x="1678665" y="4215300"/>
                  <a:ext cx="12524" cy="534415"/>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95" name="Oval 94">
                  <a:extLst>
                    <a:ext uri="{FF2B5EF4-FFF2-40B4-BE49-F238E27FC236}">
                      <a16:creationId xmlns:a16="http://schemas.microsoft.com/office/drawing/2014/main" id="{A59DC721-3592-9E78-CCA2-9A64EEA6D29B}"/>
                    </a:ext>
                  </a:extLst>
                </p:cNvPr>
                <p:cNvSpPr/>
                <p:nvPr/>
              </p:nvSpPr>
              <p:spPr>
                <a:xfrm>
                  <a:off x="1341562" y="4749715"/>
                  <a:ext cx="699254" cy="655453"/>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b="1" baseline="-25000" dirty="0">
                    <a:solidFill>
                      <a:schemeClr val="tx1"/>
                    </a:solidFill>
                    <a:latin typeface="Arial" panose="020B0604020202020204" pitchFamily="34" charset="0"/>
                    <a:cs typeface="Arial" panose="020B0604020202020204" pitchFamily="34" charset="0"/>
                  </a:endParaRPr>
                </a:p>
              </p:txBody>
            </p:sp>
            <p:sp>
              <p:nvSpPr>
                <p:cNvPr id="96" name="TextBox 95">
                  <a:extLst>
                    <a:ext uri="{FF2B5EF4-FFF2-40B4-BE49-F238E27FC236}">
                      <a16:creationId xmlns:a16="http://schemas.microsoft.com/office/drawing/2014/main" id="{CB434E39-8327-A2A4-7E57-A3321BF100E1}"/>
                    </a:ext>
                  </a:extLst>
                </p:cNvPr>
                <p:cNvSpPr txBox="1"/>
                <p:nvPr/>
              </p:nvSpPr>
              <p:spPr>
                <a:xfrm>
                  <a:off x="1301237" y="4938942"/>
                  <a:ext cx="791097" cy="352568"/>
                </a:xfrm>
                <a:prstGeom prst="rect">
                  <a:avLst/>
                </a:prstGeom>
                <a:noFill/>
                <a:ln w="19050">
                  <a:noFill/>
                </a:ln>
              </p:spPr>
              <p:txBody>
                <a:bodyPr wrap="square" rtlCol="0">
                  <a:spAutoFit/>
                </a:bodyPr>
                <a:lstStyle/>
                <a:p>
                  <a:pPr algn="ctr"/>
                  <a:r>
                    <a:rPr lang="en-US" sz="1200" b="1" dirty="0">
                      <a:solidFill>
                        <a:srgbClr val="000000"/>
                      </a:solidFill>
                      <a:latin typeface="Arial" panose="020B0604020202020204" pitchFamily="34" charset="0"/>
                      <a:cs typeface="Arial" panose="020B0604020202020204" pitchFamily="34" charset="0"/>
                    </a:rPr>
                    <a:t>U</a:t>
                  </a:r>
                  <a:r>
                    <a:rPr lang="en-US" sz="1200" b="1" baseline="-25000" dirty="0">
                      <a:solidFill>
                        <a:srgbClr val="000000"/>
                      </a:solidFill>
                      <a:latin typeface="Arial" panose="020B0604020202020204" pitchFamily="34" charset="0"/>
                      <a:cs typeface="Arial" panose="020B0604020202020204" pitchFamily="34" charset="0"/>
                    </a:rPr>
                    <a:t>ADHD</a:t>
                  </a:r>
                  <a:endParaRPr lang="en-US" sz="1200" b="1" baseline="-25000" dirty="0">
                    <a:latin typeface="Arial" panose="020B0604020202020204" pitchFamily="34" charset="0"/>
                    <a:cs typeface="Arial" panose="020B0604020202020204" pitchFamily="34" charset="0"/>
                  </a:endParaRPr>
                </a:p>
              </p:txBody>
            </p:sp>
            <p:sp>
              <p:nvSpPr>
                <p:cNvPr id="97" name="TextBox 96">
                  <a:extLst>
                    <a:ext uri="{FF2B5EF4-FFF2-40B4-BE49-F238E27FC236}">
                      <a16:creationId xmlns:a16="http://schemas.microsoft.com/office/drawing/2014/main" id="{EF1026F6-3C87-0159-CB0B-BDC3BB1AC769}"/>
                    </a:ext>
                  </a:extLst>
                </p:cNvPr>
                <p:cNvSpPr txBox="1"/>
                <p:nvPr/>
              </p:nvSpPr>
              <p:spPr>
                <a:xfrm>
                  <a:off x="-2554976" y="5657535"/>
                  <a:ext cx="902110" cy="352568"/>
                </a:xfrm>
                <a:prstGeom prst="rect">
                  <a:avLst/>
                </a:prstGeom>
                <a:solidFill>
                  <a:schemeClr val="bg1"/>
                </a:solidFill>
                <a:ln w="19050">
                  <a:noFill/>
                </a:ln>
              </p:spPr>
              <p:txBody>
                <a:bodyPr wrap="square" rtlCol="0">
                  <a:spAutoFit/>
                </a:bodyPr>
                <a:lstStyle/>
                <a:p>
                  <a:r>
                    <a:rPr lang="en-US" sz="1200" dirty="0">
                      <a:latin typeface="Arial" panose="020B0604020202020204" pitchFamily="34" charset="0"/>
                      <a:cs typeface="Arial" panose="020B0604020202020204" pitchFamily="34" charset="0"/>
                    </a:rPr>
                    <a:t>.32(.04)</a:t>
                  </a:r>
                </a:p>
              </p:txBody>
            </p:sp>
            <p:sp>
              <p:nvSpPr>
                <p:cNvPr id="98" name="Arc 97">
                  <a:extLst>
                    <a:ext uri="{FF2B5EF4-FFF2-40B4-BE49-F238E27FC236}">
                      <a16:creationId xmlns:a16="http://schemas.microsoft.com/office/drawing/2014/main" id="{EF6E5183-C6B5-D2D9-313B-4520779629FD}"/>
                    </a:ext>
                  </a:extLst>
                </p:cNvPr>
                <p:cNvSpPr/>
                <p:nvPr/>
              </p:nvSpPr>
              <p:spPr>
                <a:xfrm flipV="1">
                  <a:off x="1465722" y="5060577"/>
                  <a:ext cx="425885" cy="580432"/>
                </a:xfrm>
                <a:prstGeom prst="arc">
                  <a:avLst>
                    <a:gd name="adj1" fmla="val 10747796"/>
                    <a:gd name="adj2" fmla="val 0"/>
                  </a:avLst>
                </a:prstGeom>
                <a:ln w="28575">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50" name="Group 49">
                <a:extLst>
                  <a:ext uri="{FF2B5EF4-FFF2-40B4-BE49-F238E27FC236}">
                    <a16:creationId xmlns:a16="http://schemas.microsoft.com/office/drawing/2014/main" id="{E122CC90-2428-F1BF-2537-14E93CB0C47B}"/>
                  </a:ext>
                </a:extLst>
              </p:cNvPr>
              <p:cNvGrpSpPr/>
              <p:nvPr/>
            </p:nvGrpSpPr>
            <p:grpSpPr>
              <a:xfrm>
                <a:off x="1235180" y="4233523"/>
                <a:ext cx="6597123" cy="1789361"/>
                <a:chOff x="-4556307" y="4215300"/>
                <a:chExt cx="6597123" cy="1789361"/>
              </a:xfrm>
            </p:grpSpPr>
            <p:cxnSp>
              <p:nvCxnSpPr>
                <p:cNvPr id="89" name="Straight Arrow Connector 88">
                  <a:extLst>
                    <a:ext uri="{FF2B5EF4-FFF2-40B4-BE49-F238E27FC236}">
                      <a16:creationId xmlns:a16="http://schemas.microsoft.com/office/drawing/2014/main" id="{0BF07B3B-383C-1DD2-CF5A-2B082974A234}"/>
                    </a:ext>
                  </a:extLst>
                </p:cNvPr>
                <p:cNvCxnSpPr>
                  <a:cxnSpLocks/>
                  <a:stCxn id="90" idx="0"/>
                </p:cNvCxnSpPr>
                <p:nvPr/>
              </p:nvCxnSpPr>
              <p:spPr>
                <a:xfrm flipH="1" flipV="1">
                  <a:off x="1678665" y="4215300"/>
                  <a:ext cx="12524" cy="534415"/>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90" name="Oval 89">
                  <a:extLst>
                    <a:ext uri="{FF2B5EF4-FFF2-40B4-BE49-F238E27FC236}">
                      <a16:creationId xmlns:a16="http://schemas.microsoft.com/office/drawing/2014/main" id="{668CE4BF-1382-9BB4-9903-838FB7A59F71}"/>
                    </a:ext>
                  </a:extLst>
                </p:cNvPr>
                <p:cNvSpPr/>
                <p:nvPr/>
              </p:nvSpPr>
              <p:spPr>
                <a:xfrm>
                  <a:off x="1341562" y="4749715"/>
                  <a:ext cx="699254" cy="655453"/>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b="1" baseline="-25000" dirty="0">
                    <a:solidFill>
                      <a:schemeClr val="tx1"/>
                    </a:solidFill>
                    <a:latin typeface="Arial" panose="020B0604020202020204" pitchFamily="34" charset="0"/>
                    <a:cs typeface="Arial" panose="020B0604020202020204" pitchFamily="34" charset="0"/>
                  </a:endParaRPr>
                </a:p>
              </p:txBody>
            </p:sp>
            <p:sp>
              <p:nvSpPr>
                <p:cNvPr id="91" name="TextBox 90">
                  <a:extLst>
                    <a:ext uri="{FF2B5EF4-FFF2-40B4-BE49-F238E27FC236}">
                      <a16:creationId xmlns:a16="http://schemas.microsoft.com/office/drawing/2014/main" id="{EB4E3C84-E062-D0A0-85C4-9FA39E8CF533}"/>
                    </a:ext>
                  </a:extLst>
                </p:cNvPr>
                <p:cNvSpPr txBox="1"/>
                <p:nvPr/>
              </p:nvSpPr>
              <p:spPr>
                <a:xfrm>
                  <a:off x="1344346" y="4938942"/>
                  <a:ext cx="696470" cy="276999"/>
                </a:xfrm>
                <a:prstGeom prst="rect">
                  <a:avLst/>
                </a:prstGeom>
                <a:noFill/>
                <a:ln w="19050">
                  <a:noFill/>
                </a:ln>
              </p:spPr>
              <p:txBody>
                <a:bodyPr wrap="square" rtlCol="0">
                  <a:spAutoFit/>
                </a:bodyPr>
                <a:lstStyle/>
                <a:p>
                  <a:pPr algn="ctr"/>
                  <a:r>
                    <a:rPr lang="en-US" sz="1200" b="1" dirty="0">
                      <a:solidFill>
                        <a:srgbClr val="000000"/>
                      </a:solidFill>
                      <a:latin typeface="Arial" panose="020B0604020202020204" pitchFamily="34" charset="0"/>
                      <a:cs typeface="Arial" panose="020B0604020202020204" pitchFamily="34" charset="0"/>
                    </a:rPr>
                    <a:t>U</a:t>
                  </a:r>
                  <a:r>
                    <a:rPr lang="en-US" sz="1200" b="1" baseline="-25000" dirty="0">
                      <a:solidFill>
                        <a:srgbClr val="000000"/>
                      </a:solidFill>
                      <a:latin typeface="Arial" panose="020B0604020202020204" pitchFamily="34" charset="0"/>
                      <a:cs typeface="Arial" panose="020B0604020202020204" pitchFamily="34" charset="0"/>
                    </a:rPr>
                    <a:t>ASD</a:t>
                  </a:r>
                  <a:endParaRPr lang="en-US" sz="1200" b="1" baseline="-25000" dirty="0">
                    <a:latin typeface="Arial" panose="020B0604020202020204" pitchFamily="34" charset="0"/>
                    <a:cs typeface="Arial" panose="020B0604020202020204" pitchFamily="34" charset="0"/>
                  </a:endParaRPr>
                </a:p>
              </p:txBody>
            </p:sp>
            <p:sp>
              <p:nvSpPr>
                <p:cNvPr id="92" name="TextBox 91">
                  <a:extLst>
                    <a:ext uri="{FF2B5EF4-FFF2-40B4-BE49-F238E27FC236}">
                      <a16:creationId xmlns:a16="http://schemas.microsoft.com/office/drawing/2014/main" id="{28F245DD-05A0-6BE3-E656-AD4EF6AD1080}"/>
                    </a:ext>
                  </a:extLst>
                </p:cNvPr>
                <p:cNvSpPr txBox="1"/>
                <p:nvPr/>
              </p:nvSpPr>
              <p:spPr>
                <a:xfrm>
                  <a:off x="-4556307" y="5652093"/>
                  <a:ext cx="1005377" cy="352568"/>
                </a:xfrm>
                <a:prstGeom prst="rect">
                  <a:avLst/>
                </a:prstGeom>
                <a:solidFill>
                  <a:schemeClr val="bg1"/>
                </a:solidFill>
                <a:ln w="19050">
                  <a:noFill/>
                </a:ln>
              </p:spPr>
              <p:txBody>
                <a:bodyPr wrap="square" rtlCol="0">
                  <a:spAutoFit/>
                </a:bodyPr>
                <a:lstStyle/>
                <a:p>
                  <a:r>
                    <a:rPr lang="en-US" sz="1200" dirty="0">
                      <a:latin typeface="Arial" panose="020B0604020202020204" pitchFamily="34" charset="0"/>
                      <a:cs typeface="Arial" panose="020B0604020202020204" pitchFamily="34" charset="0"/>
                    </a:rPr>
                    <a:t>.27(.07)</a:t>
                  </a:r>
                </a:p>
              </p:txBody>
            </p:sp>
            <p:sp>
              <p:nvSpPr>
                <p:cNvPr id="93" name="Arc 92">
                  <a:extLst>
                    <a:ext uri="{FF2B5EF4-FFF2-40B4-BE49-F238E27FC236}">
                      <a16:creationId xmlns:a16="http://schemas.microsoft.com/office/drawing/2014/main" id="{020285C9-0233-5C58-2283-5CA3AEB925BA}"/>
                    </a:ext>
                  </a:extLst>
                </p:cNvPr>
                <p:cNvSpPr/>
                <p:nvPr/>
              </p:nvSpPr>
              <p:spPr>
                <a:xfrm flipV="1">
                  <a:off x="1465722" y="5060577"/>
                  <a:ext cx="425885" cy="580432"/>
                </a:xfrm>
                <a:prstGeom prst="arc">
                  <a:avLst>
                    <a:gd name="adj1" fmla="val 10747796"/>
                    <a:gd name="adj2" fmla="val 0"/>
                  </a:avLst>
                </a:prstGeom>
                <a:ln w="28575">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51" name="Group 50">
                <a:extLst>
                  <a:ext uri="{FF2B5EF4-FFF2-40B4-BE49-F238E27FC236}">
                    <a16:creationId xmlns:a16="http://schemas.microsoft.com/office/drawing/2014/main" id="{BD75EB8A-354B-6DA1-FBC3-ACFE4E9B0993}"/>
                  </a:ext>
                </a:extLst>
              </p:cNvPr>
              <p:cNvGrpSpPr/>
              <p:nvPr/>
            </p:nvGrpSpPr>
            <p:grpSpPr>
              <a:xfrm>
                <a:off x="8068140" y="4229890"/>
                <a:ext cx="1159001" cy="1792993"/>
                <a:chOff x="1313566" y="4215300"/>
                <a:chExt cx="1159001" cy="1792993"/>
              </a:xfrm>
            </p:grpSpPr>
            <p:cxnSp>
              <p:nvCxnSpPr>
                <p:cNvPr id="84" name="Straight Arrow Connector 83">
                  <a:extLst>
                    <a:ext uri="{FF2B5EF4-FFF2-40B4-BE49-F238E27FC236}">
                      <a16:creationId xmlns:a16="http://schemas.microsoft.com/office/drawing/2014/main" id="{F1DDF7F5-A34E-75B4-C1A2-D3DC8506F893}"/>
                    </a:ext>
                  </a:extLst>
                </p:cNvPr>
                <p:cNvCxnSpPr>
                  <a:cxnSpLocks/>
                  <a:stCxn id="85" idx="0"/>
                </p:cNvCxnSpPr>
                <p:nvPr/>
              </p:nvCxnSpPr>
              <p:spPr>
                <a:xfrm flipH="1" flipV="1">
                  <a:off x="1678665" y="4215300"/>
                  <a:ext cx="12524" cy="534415"/>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85" name="Oval 84">
                  <a:extLst>
                    <a:ext uri="{FF2B5EF4-FFF2-40B4-BE49-F238E27FC236}">
                      <a16:creationId xmlns:a16="http://schemas.microsoft.com/office/drawing/2014/main" id="{58677CC3-8AAC-C7E1-5F10-D6D17F3A5866}"/>
                    </a:ext>
                  </a:extLst>
                </p:cNvPr>
                <p:cNvSpPr/>
                <p:nvPr/>
              </p:nvSpPr>
              <p:spPr>
                <a:xfrm>
                  <a:off x="1341562" y="4749715"/>
                  <a:ext cx="699254" cy="655453"/>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b="1" baseline="-25000" dirty="0">
                    <a:solidFill>
                      <a:schemeClr val="tx1"/>
                    </a:solidFill>
                    <a:latin typeface="Arial" panose="020B0604020202020204" pitchFamily="34" charset="0"/>
                    <a:cs typeface="Arial" panose="020B0604020202020204" pitchFamily="34" charset="0"/>
                  </a:endParaRPr>
                </a:p>
              </p:txBody>
            </p:sp>
            <p:sp>
              <p:nvSpPr>
                <p:cNvPr id="86" name="TextBox 85">
                  <a:extLst>
                    <a:ext uri="{FF2B5EF4-FFF2-40B4-BE49-F238E27FC236}">
                      <a16:creationId xmlns:a16="http://schemas.microsoft.com/office/drawing/2014/main" id="{57634D46-1556-331C-6911-7688F250CF54}"/>
                    </a:ext>
                  </a:extLst>
                </p:cNvPr>
                <p:cNvSpPr txBox="1"/>
                <p:nvPr/>
              </p:nvSpPr>
              <p:spPr>
                <a:xfrm>
                  <a:off x="1319653" y="4938169"/>
                  <a:ext cx="791099" cy="352568"/>
                </a:xfrm>
                <a:prstGeom prst="rect">
                  <a:avLst/>
                </a:prstGeom>
                <a:noFill/>
                <a:ln w="19050">
                  <a:noFill/>
                </a:ln>
              </p:spPr>
              <p:txBody>
                <a:bodyPr wrap="square" rtlCol="0">
                  <a:spAutoFit/>
                </a:bodyPr>
                <a:lstStyle/>
                <a:p>
                  <a:pPr algn="ctr"/>
                  <a:r>
                    <a:rPr lang="en-US" sz="1200" b="1" dirty="0">
                      <a:solidFill>
                        <a:srgbClr val="000000"/>
                      </a:solidFill>
                      <a:latin typeface="Arial" panose="020B0604020202020204" pitchFamily="34" charset="0"/>
                      <a:cs typeface="Arial" panose="020B0604020202020204" pitchFamily="34" charset="0"/>
                    </a:rPr>
                    <a:t>U</a:t>
                  </a:r>
                  <a:r>
                    <a:rPr lang="en-US" sz="1200" b="1" baseline="-25000" dirty="0">
                      <a:solidFill>
                        <a:srgbClr val="000000"/>
                      </a:solidFill>
                      <a:latin typeface="Arial" panose="020B0604020202020204" pitchFamily="34" charset="0"/>
                      <a:cs typeface="Arial" panose="020B0604020202020204" pitchFamily="34" charset="0"/>
                    </a:rPr>
                    <a:t>ALCH</a:t>
                  </a:r>
                  <a:endParaRPr lang="en-US" sz="1200" b="1" baseline="-25000" dirty="0">
                    <a:latin typeface="Arial" panose="020B0604020202020204" pitchFamily="34" charset="0"/>
                    <a:cs typeface="Arial" panose="020B0604020202020204" pitchFamily="34" charset="0"/>
                  </a:endParaRPr>
                </a:p>
              </p:txBody>
            </p:sp>
            <p:sp>
              <p:nvSpPr>
                <p:cNvPr id="87" name="TextBox 86">
                  <a:extLst>
                    <a:ext uri="{FF2B5EF4-FFF2-40B4-BE49-F238E27FC236}">
                      <a16:creationId xmlns:a16="http://schemas.microsoft.com/office/drawing/2014/main" id="{139E0484-9EEB-79F4-58B2-A2642752A193}"/>
                    </a:ext>
                  </a:extLst>
                </p:cNvPr>
                <p:cNvSpPr txBox="1"/>
                <p:nvPr/>
              </p:nvSpPr>
              <p:spPr>
                <a:xfrm>
                  <a:off x="1313566" y="5655726"/>
                  <a:ext cx="1159001" cy="352567"/>
                </a:xfrm>
                <a:prstGeom prst="rect">
                  <a:avLst/>
                </a:prstGeom>
                <a:solidFill>
                  <a:schemeClr val="bg1"/>
                </a:solidFill>
                <a:ln w="19050">
                  <a:noFill/>
                </a:ln>
              </p:spPr>
              <p:txBody>
                <a:bodyPr wrap="square" rtlCol="0">
                  <a:spAutoFit/>
                </a:bodyPr>
                <a:lstStyle/>
                <a:p>
                  <a:r>
                    <a:rPr lang="en-US" sz="1200" dirty="0">
                      <a:latin typeface="Arial" panose="020B0604020202020204" pitchFamily="34" charset="0"/>
                      <a:cs typeface="Arial" panose="020B0604020202020204" pitchFamily="34" charset="0"/>
                    </a:rPr>
                    <a:t>.82(.10)</a:t>
                  </a:r>
                </a:p>
              </p:txBody>
            </p:sp>
            <p:sp>
              <p:nvSpPr>
                <p:cNvPr id="88" name="Arc 87">
                  <a:extLst>
                    <a:ext uri="{FF2B5EF4-FFF2-40B4-BE49-F238E27FC236}">
                      <a16:creationId xmlns:a16="http://schemas.microsoft.com/office/drawing/2014/main" id="{5131C9BB-9ED0-9FFE-D9D3-80373DF0B41E}"/>
                    </a:ext>
                  </a:extLst>
                </p:cNvPr>
                <p:cNvSpPr/>
                <p:nvPr/>
              </p:nvSpPr>
              <p:spPr>
                <a:xfrm flipV="1">
                  <a:off x="1465722" y="5060577"/>
                  <a:ext cx="425885" cy="580432"/>
                </a:xfrm>
                <a:prstGeom prst="arc">
                  <a:avLst>
                    <a:gd name="adj1" fmla="val 10747796"/>
                    <a:gd name="adj2" fmla="val 0"/>
                  </a:avLst>
                </a:prstGeom>
                <a:ln w="28575">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52" name="Group 51">
                <a:extLst>
                  <a:ext uri="{FF2B5EF4-FFF2-40B4-BE49-F238E27FC236}">
                    <a16:creationId xmlns:a16="http://schemas.microsoft.com/office/drawing/2014/main" id="{2DEEA88D-8303-D216-7A0C-AAA1E4F4A991}"/>
                  </a:ext>
                </a:extLst>
              </p:cNvPr>
              <p:cNvGrpSpPr/>
              <p:nvPr/>
            </p:nvGrpSpPr>
            <p:grpSpPr>
              <a:xfrm>
                <a:off x="9015239" y="4214729"/>
                <a:ext cx="1257565" cy="1808155"/>
                <a:chOff x="1310102" y="4215300"/>
                <a:chExt cx="1257565" cy="1808155"/>
              </a:xfrm>
            </p:grpSpPr>
            <p:cxnSp>
              <p:nvCxnSpPr>
                <p:cNvPr id="79" name="Straight Arrow Connector 78">
                  <a:extLst>
                    <a:ext uri="{FF2B5EF4-FFF2-40B4-BE49-F238E27FC236}">
                      <a16:creationId xmlns:a16="http://schemas.microsoft.com/office/drawing/2014/main" id="{DCF9F83B-A1B5-12BE-46D8-4B8AC2995139}"/>
                    </a:ext>
                  </a:extLst>
                </p:cNvPr>
                <p:cNvCxnSpPr>
                  <a:cxnSpLocks/>
                  <a:stCxn id="80" idx="0"/>
                </p:cNvCxnSpPr>
                <p:nvPr/>
              </p:nvCxnSpPr>
              <p:spPr>
                <a:xfrm flipH="1" flipV="1">
                  <a:off x="1678665" y="4215300"/>
                  <a:ext cx="12524" cy="534415"/>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80" name="Oval 79">
                  <a:extLst>
                    <a:ext uri="{FF2B5EF4-FFF2-40B4-BE49-F238E27FC236}">
                      <a16:creationId xmlns:a16="http://schemas.microsoft.com/office/drawing/2014/main" id="{728531F0-2381-0B6F-D1B6-411F24834A72}"/>
                    </a:ext>
                  </a:extLst>
                </p:cNvPr>
                <p:cNvSpPr/>
                <p:nvPr/>
              </p:nvSpPr>
              <p:spPr>
                <a:xfrm>
                  <a:off x="1341562" y="4749715"/>
                  <a:ext cx="699254" cy="655453"/>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b="1" baseline="-25000" dirty="0">
                    <a:solidFill>
                      <a:schemeClr val="tx1"/>
                    </a:solidFill>
                    <a:latin typeface="Arial" panose="020B0604020202020204" pitchFamily="34" charset="0"/>
                    <a:cs typeface="Arial" panose="020B0604020202020204" pitchFamily="34" charset="0"/>
                  </a:endParaRPr>
                </a:p>
              </p:txBody>
            </p:sp>
            <p:sp>
              <p:nvSpPr>
                <p:cNvPr id="81" name="TextBox 80">
                  <a:extLst>
                    <a:ext uri="{FF2B5EF4-FFF2-40B4-BE49-F238E27FC236}">
                      <a16:creationId xmlns:a16="http://schemas.microsoft.com/office/drawing/2014/main" id="{1A54834B-4B49-54E0-B90A-6696C52DFFFE}"/>
                    </a:ext>
                  </a:extLst>
                </p:cNvPr>
                <p:cNvSpPr txBox="1"/>
                <p:nvPr/>
              </p:nvSpPr>
              <p:spPr>
                <a:xfrm>
                  <a:off x="1344346" y="4938942"/>
                  <a:ext cx="696470" cy="352568"/>
                </a:xfrm>
                <a:prstGeom prst="rect">
                  <a:avLst/>
                </a:prstGeom>
                <a:noFill/>
                <a:ln w="19050">
                  <a:noFill/>
                </a:ln>
              </p:spPr>
              <p:txBody>
                <a:bodyPr wrap="square" rtlCol="0">
                  <a:spAutoFit/>
                </a:bodyPr>
                <a:lstStyle/>
                <a:p>
                  <a:pPr algn="ctr"/>
                  <a:r>
                    <a:rPr lang="en-US" sz="1200" b="1" dirty="0">
                      <a:solidFill>
                        <a:srgbClr val="000000"/>
                      </a:solidFill>
                      <a:latin typeface="Arial" panose="020B0604020202020204" pitchFamily="34" charset="0"/>
                      <a:cs typeface="Arial" panose="020B0604020202020204" pitchFamily="34" charset="0"/>
                    </a:rPr>
                    <a:t>U</a:t>
                  </a:r>
                  <a:r>
                    <a:rPr lang="en-US" sz="1200" b="1" baseline="-25000" dirty="0">
                      <a:solidFill>
                        <a:srgbClr val="000000"/>
                      </a:solidFill>
                      <a:latin typeface="Arial" panose="020B0604020202020204" pitchFamily="34" charset="0"/>
                      <a:cs typeface="Arial" panose="020B0604020202020204" pitchFamily="34" charset="0"/>
                    </a:rPr>
                    <a:t>OCD</a:t>
                  </a:r>
                  <a:endParaRPr lang="en-US" sz="1200" b="1" baseline="-25000" dirty="0">
                    <a:latin typeface="Arial" panose="020B0604020202020204" pitchFamily="34" charset="0"/>
                    <a:cs typeface="Arial" panose="020B0604020202020204" pitchFamily="34" charset="0"/>
                  </a:endParaRPr>
                </a:p>
              </p:txBody>
            </p:sp>
            <p:sp>
              <p:nvSpPr>
                <p:cNvPr id="82" name="TextBox 81">
                  <a:extLst>
                    <a:ext uri="{FF2B5EF4-FFF2-40B4-BE49-F238E27FC236}">
                      <a16:creationId xmlns:a16="http://schemas.microsoft.com/office/drawing/2014/main" id="{25498ABB-0E84-B52F-23F1-8E34EE65FE73}"/>
                    </a:ext>
                  </a:extLst>
                </p:cNvPr>
                <p:cNvSpPr txBox="1"/>
                <p:nvPr/>
              </p:nvSpPr>
              <p:spPr>
                <a:xfrm>
                  <a:off x="1310102" y="5670887"/>
                  <a:ext cx="1257565" cy="352568"/>
                </a:xfrm>
                <a:prstGeom prst="rect">
                  <a:avLst/>
                </a:prstGeom>
                <a:solidFill>
                  <a:schemeClr val="bg1"/>
                </a:solidFill>
                <a:ln w="19050">
                  <a:noFill/>
                </a:ln>
              </p:spPr>
              <p:txBody>
                <a:bodyPr wrap="square" rtlCol="0">
                  <a:spAutoFit/>
                </a:bodyPr>
                <a:lstStyle/>
                <a:p>
                  <a:r>
                    <a:rPr lang="en-US" sz="1200" dirty="0">
                      <a:latin typeface="Arial" panose="020B0604020202020204" pitchFamily="34" charset="0"/>
                      <a:cs typeface="Arial" panose="020B0604020202020204" pitchFamily="34" charset="0"/>
                    </a:rPr>
                    <a:t>.87(.16)</a:t>
                  </a:r>
                </a:p>
              </p:txBody>
            </p:sp>
            <p:sp>
              <p:nvSpPr>
                <p:cNvPr id="83" name="Arc 82">
                  <a:extLst>
                    <a:ext uri="{FF2B5EF4-FFF2-40B4-BE49-F238E27FC236}">
                      <a16:creationId xmlns:a16="http://schemas.microsoft.com/office/drawing/2014/main" id="{670B2B6F-1E66-EFCA-A45E-F4F509D4C988}"/>
                    </a:ext>
                  </a:extLst>
                </p:cNvPr>
                <p:cNvSpPr/>
                <p:nvPr/>
              </p:nvSpPr>
              <p:spPr>
                <a:xfrm flipV="1">
                  <a:off x="1465722" y="5060577"/>
                  <a:ext cx="425885" cy="580432"/>
                </a:xfrm>
                <a:prstGeom prst="arc">
                  <a:avLst>
                    <a:gd name="adj1" fmla="val 10747796"/>
                    <a:gd name="adj2" fmla="val 0"/>
                  </a:avLst>
                </a:prstGeom>
                <a:ln w="28575">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53" name="Group 52">
                <a:extLst>
                  <a:ext uri="{FF2B5EF4-FFF2-40B4-BE49-F238E27FC236}">
                    <a16:creationId xmlns:a16="http://schemas.microsoft.com/office/drawing/2014/main" id="{6BC27B84-C4CD-333C-4622-0F0ACEC108B5}"/>
                  </a:ext>
                </a:extLst>
              </p:cNvPr>
              <p:cNvGrpSpPr/>
              <p:nvPr/>
            </p:nvGrpSpPr>
            <p:grpSpPr>
              <a:xfrm>
                <a:off x="10002971" y="4220173"/>
                <a:ext cx="2040257" cy="1811776"/>
                <a:chOff x="1341562" y="4215300"/>
                <a:chExt cx="2040257" cy="1811776"/>
              </a:xfrm>
            </p:grpSpPr>
            <p:cxnSp>
              <p:nvCxnSpPr>
                <p:cNvPr id="74" name="Straight Arrow Connector 73">
                  <a:extLst>
                    <a:ext uri="{FF2B5EF4-FFF2-40B4-BE49-F238E27FC236}">
                      <a16:creationId xmlns:a16="http://schemas.microsoft.com/office/drawing/2014/main" id="{4E9B758A-4B60-EB86-E649-3B7329E4D586}"/>
                    </a:ext>
                  </a:extLst>
                </p:cNvPr>
                <p:cNvCxnSpPr>
                  <a:cxnSpLocks/>
                  <a:stCxn id="75" idx="0"/>
                </p:cNvCxnSpPr>
                <p:nvPr/>
              </p:nvCxnSpPr>
              <p:spPr>
                <a:xfrm flipH="1" flipV="1">
                  <a:off x="1678665" y="4215300"/>
                  <a:ext cx="12524" cy="534415"/>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75" name="Oval 74">
                  <a:extLst>
                    <a:ext uri="{FF2B5EF4-FFF2-40B4-BE49-F238E27FC236}">
                      <a16:creationId xmlns:a16="http://schemas.microsoft.com/office/drawing/2014/main" id="{C1804B38-DD99-CAA8-4D9A-1DE1EC045769}"/>
                    </a:ext>
                  </a:extLst>
                </p:cNvPr>
                <p:cNvSpPr/>
                <p:nvPr/>
              </p:nvSpPr>
              <p:spPr>
                <a:xfrm>
                  <a:off x="1341562" y="4749715"/>
                  <a:ext cx="699254" cy="655453"/>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b="1" baseline="-25000" dirty="0">
                    <a:solidFill>
                      <a:schemeClr val="tx1"/>
                    </a:solidFill>
                    <a:latin typeface="Arial" panose="020B0604020202020204" pitchFamily="34" charset="0"/>
                    <a:cs typeface="Arial" panose="020B0604020202020204" pitchFamily="34" charset="0"/>
                  </a:endParaRPr>
                </a:p>
              </p:txBody>
            </p:sp>
            <p:sp>
              <p:nvSpPr>
                <p:cNvPr id="76" name="TextBox 75">
                  <a:extLst>
                    <a:ext uri="{FF2B5EF4-FFF2-40B4-BE49-F238E27FC236}">
                      <a16:creationId xmlns:a16="http://schemas.microsoft.com/office/drawing/2014/main" id="{7A504D05-BC04-C42D-EFC0-B81416564909}"/>
                    </a:ext>
                  </a:extLst>
                </p:cNvPr>
                <p:cNvSpPr txBox="1"/>
                <p:nvPr/>
              </p:nvSpPr>
              <p:spPr>
                <a:xfrm>
                  <a:off x="1344346" y="4938942"/>
                  <a:ext cx="696470" cy="276999"/>
                </a:xfrm>
                <a:prstGeom prst="rect">
                  <a:avLst/>
                </a:prstGeom>
                <a:noFill/>
                <a:ln w="19050">
                  <a:noFill/>
                </a:ln>
              </p:spPr>
              <p:txBody>
                <a:bodyPr wrap="square" rtlCol="0">
                  <a:spAutoFit/>
                </a:bodyPr>
                <a:lstStyle/>
                <a:p>
                  <a:pPr algn="ctr"/>
                  <a:r>
                    <a:rPr lang="en-US" sz="1200" b="1" dirty="0">
                      <a:solidFill>
                        <a:srgbClr val="000000"/>
                      </a:solidFill>
                      <a:latin typeface="Arial" panose="020B0604020202020204" pitchFamily="34" charset="0"/>
                      <a:cs typeface="Arial" panose="020B0604020202020204" pitchFamily="34" charset="0"/>
                    </a:rPr>
                    <a:t>U</a:t>
                  </a:r>
                  <a:r>
                    <a:rPr lang="en-US" sz="1200" b="1" baseline="-25000" dirty="0">
                      <a:solidFill>
                        <a:srgbClr val="000000"/>
                      </a:solidFill>
                      <a:latin typeface="Arial" panose="020B0604020202020204" pitchFamily="34" charset="0"/>
                      <a:cs typeface="Arial" panose="020B0604020202020204" pitchFamily="34" charset="0"/>
                    </a:rPr>
                    <a:t>AN</a:t>
                  </a:r>
                  <a:endParaRPr lang="en-US" sz="1200" b="1" baseline="-25000" dirty="0">
                    <a:latin typeface="Arial" panose="020B0604020202020204" pitchFamily="34" charset="0"/>
                    <a:cs typeface="Arial" panose="020B0604020202020204" pitchFamily="34" charset="0"/>
                  </a:endParaRPr>
                </a:p>
              </p:txBody>
            </p:sp>
            <p:sp>
              <p:nvSpPr>
                <p:cNvPr id="77" name="TextBox 76">
                  <a:extLst>
                    <a:ext uri="{FF2B5EF4-FFF2-40B4-BE49-F238E27FC236}">
                      <a16:creationId xmlns:a16="http://schemas.microsoft.com/office/drawing/2014/main" id="{E2348CB7-79DE-9FF3-66E1-8AEB17E43C10}"/>
                    </a:ext>
                  </a:extLst>
                </p:cNvPr>
                <p:cNvSpPr txBox="1"/>
                <p:nvPr/>
              </p:nvSpPr>
              <p:spPr>
                <a:xfrm>
                  <a:off x="2260681" y="5674509"/>
                  <a:ext cx="1121138" cy="352567"/>
                </a:xfrm>
                <a:prstGeom prst="rect">
                  <a:avLst/>
                </a:prstGeom>
                <a:solidFill>
                  <a:schemeClr val="bg1"/>
                </a:solidFill>
                <a:ln w="19050">
                  <a:noFill/>
                </a:ln>
              </p:spPr>
              <p:txBody>
                <a:bodyPr wrap="square" rtlCol="0">
                  <a:spAutoFit/>
                </a:bodyPr>
                <a:lstStyle/>
                <a:p>
                  <a:r>
                    <a:rPr lang="en-US" sz="1200" dirty="0">
                      <a:latin typeface="Arial" panose="020B0604020202020204" pitchFamily="34" charset="0"/>
                      <a:cs typeface="Arial" panose="020B0604020202020204" pitchFamily="34" charset="0"/>
                    </a:rPr>
                    <a:t>..94(.11)</a:t>
                  </a:r>
                </a:p>
              </p:txBody>
            </p:sp>
            <p:sp>
              <p:nvSpPr>
                <p:cNvPr id="78" name="Arc 77">
                  <a:extLst>
                    <a:ext uri="{FF2B5EF4-FFF2-40B4-BE49-F238E27FC236}">
                      <a16:creationId xmlns:a16="http://schemas.microsoft.com/office/drawing/2014/main" id="{CEC796C6-3858-CCE4-01FD-B5AFF28DAF96}"/>
                    </a:ext>
                  </a:extLst>
                </p:cNvPr>
                <p:cNvSpPr/>
                <p:nvPr/>
              </p:nvSpPr>
              <p:spPr>
                <a:xfrm flipV="1">
                  <a:off x="1465722" y="5060577"/>
                  <a:ext cx="425885" cy="580432"/>
                </a:xfrm>
                <a:prstGeom prst="arc">
                  <a:avLst>
                    <a:gd name="adj1" fmla="val 10747796"/>
                    <a:gd name="adj2" fmla="val 0"/>
                  </a:avLst>
                </a:prstGeom>
                <a:ln w="28575">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54" name="Group 53">
                <a:extLst>
                  <a:ext uri="{FF2B5EF4-FFF2-40B4-BE49-F238E27FC236}">
                    <a16:creationId xmlns:a16="http://schemas.microsoft.com/office/drawing/2014/main" id="{113296CF-E20C-22E8-7AC3-9E15BB97B3BE}"/>
                  </a:ext>
                </a:extLst>
              </p:cNvPr>
              <p:cNvGrpSpPr/>
              <p:nvPr/>
            </p:nvGrpSpPr>
            <p:grpSpPr>
              <a:xfrm>
                <a:off x="9969079" y="4216540"/>
                <a:ext cx="1696233" cy="1806344"/>
                <a:chOff x="344583" y="4215300"/>
                <a:chExt cx="1696233" cy="1806344"/>
              </a:xfrm>
            </p:grpSpPr>
            <p:cxnSp>
              <p:nvCxnSpPr>
                <p:cNvPr id="69" name="Straight Arrow Connector 68">
                  <a:extLst>
                    <a:ext uri="{FF2B5EF4-FFF2-40B4-BE49-F238E27FC236}">
                      <a16:creationId xmlns:a16="http://schemas.microsoft.com/office/drawing/2014/main" id="{B4C61FD2-6CA0-220B-080D-C590A0EFB32C}"/>
                    </a:ext>
                  </a:extLst>
                </p:cNvPr>
                <p:cNvCxnSpPr>
                  <a:cxnSpLocks/>
                  <a:stCxn id="70" idx="0"/>
                </p:cNvCxnSpPr>
                <p:nvPr/>
              </p:nvCxnSpPr>
              <p:spPr>
                <a:xfrm flipH="1" flipV="1">
                  <a:off x="1678665" y="4215300"/>
                  <a:ext cx="12524" cy="534415"/>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70" name="Oval 69">
                  <a:extLst>
                    <a:ext uri="{FF2B5EF4-FFF2-40B4-BE49-F238E27FC236}">
                      <a16:creationId xmlns:a16="http://schemas.microsoft.com/office/drawing/2014/main" id="{0F59C497-2BAF-B638-FB59-BE3A38B6E087}"/>
                    </a:ext>
                  </a:extLst>
                </p:cNvPr>
                <p:cNvSpPr/>
                <p:nvPr/>
              </p:nvSpPr>
              <p:spPr>
                <a:xfrm>
                  <a:off x="1341562" y="4749715"/>
                  <a:ext cx="699254" cy="655453"/>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b="1" baseline="-25000" dirty="0">
                    <a:solidFill>
                      <a:schemeClr val="tx1"/>
                    </a:solidFill>
                    <a:latin typeface="Arial" panose="020B0604020202020204" pitchFamily="34" charset="0"/>
                    <a:cs typeface="Arial" panose="020B0604020202020204" pitchFamily="34" charset="0"/>
                  </a:endParaRPr>
                </a:p>
              </p:txBody>
            </p:sp>
            <p:sp>
              <p:nvSpPr>
                <p:cNvPr id="71" name="TextBox 70">
                  <a:extLst>
                    <a:ext uri="{FF2B5EF4-FFF2-40B4-BE49-F238E27FC236}">
                      <a16:creationId xmlns:a16="http://schemas.microsoft.com/office/drawing/2014/main" id="{6D1F857F-36C3-B499-120E-449F86859A1A}"/>
                    </a:ext>
                  </a:extLst>
                </p:cNvPr>
                <p:cNvSpPr txBox="1"/>
                <p:nvPr/>
              </p:nvSpPr>
              <p:spPr>
                <a:xfrm>
                  <a:off x="1330430" y="4938169"/>
                  <a:ext cx="696470" cy="352568"/>
                </a:xfrm>
                <a:prstGeom prst="rect">
                  <a:avLst/>
                </a:prstGeom>
                <a:noFill/>
                <a:ln w="19050">
                  <a:noFill/>
                </a:ln>
              </p:spPr>
              <p:txBody>
                <a:bodyPr wrap="square" rtlCol="0">
                  <a:spAutoFit/>
                </a:bodyPr>
                <a:lstStyle/>
                <a:p>
                  <a:pPr algn="ctr"/>
                  <a:r>
                    <a:rPr lang="en-US" sz="1200" b="1" dirty="0">
                      <a:solidFill>
                        <a:srgbClr val="000000"/>
                      </a:solidFill>
                      <a:latin typeface="Arial" panose="020B0604020202020204" pitchFamily="34" charset="0"/>
                      <a:cs typeface="Arial" panose="020B0604020202020204" pitchFamily="34" charset="0"/>
                    </a:rPr>
                    <a:t>U</a:t>
                  </a:r>
                  <a:r>
                    <a:rPr lang="en-US" sz="1200" b="1" baseline="-25000" dirty="0">
                      <a:solidFill>
                        <a:srgbClr val="000000"/>
                      </a:solidFill>
                      <a:latin typeface="Arial" panose="020B0604020202020204" pitchFamily="34" charset="0"/>
                      <a:cs typeface="Arial" panose="020B0604020202020204" pitchFamily="34" charset="0"/>
                    </a:rPr>
                    <a:t>TS</a:t>
                  </a:r>
                  <a:endParaRPr lang="en-US" sz="1200" b="1" baseline="-25000" dirty="0">
                    <a:latin typeface="Arial" panose="020B0604020202020204" pitchFamily="34" charset="0"/>
                    <a:cs typeface="Arial" panose="020B0604020202020204" pitchFamily="34" charset="0"/>
                  </a:endParaRPr>
                </a:p>
              </p:txBody>
            </p:sp>
            <p:sp>
              <p:nvSpPr>
                <p:cNvPr id="72" name="TextBox 71">
                  <a:extLst>
                    <a:ext uri="{FF2B5EF4-FFF2-40B4-BE49-F238E27FC236}">
                      <a16:creationId xmlns:a16="http://schemas.microsoft.com/office/drawing/2014/main" id="{CE0A955E-21F7-9B24-E900-9F2365827AF4}"/>
                    </a:ext>
                  </a:extLst>
                </p:cNvPr>
                <p:cNvSpPr txBox="1"/>
                <p:nvPr/>
              </p:nvSpPr>
              <p:spPr>
                <a:xfrm>
                  <a:off x="344583" y="5669076"/>
                  <a:ext cx="1121138" cy="352568"/>
                </a:xfrm>
                <a:prstGeom prst="rect">
                  <a:avLst/>
                </a:prstGeom>
                <a:solidFill>
                  <a:schemeClr val="bg1"/>
                </a:solidFill>
                <a:ln w="19050">
                  <a:noFill/>
                </a:ln>
              </p:spPr>
              <p:txBody>
                <a:bodyPr wrap="square" rtlCol="0">
                  <a:spAutoFit/>
                </a:bodyPr>
                <a:lstStyle/>
                <a:p>
                  <a:r>
                    <a:rPr lang="en-US" sz="1200" dirty="0">
                      <a:latin typeface="Arial" panose="020B0604020202020204" pitchFamily="34" charset="0"/>
                      <a:cs typeface="Arial" panose="020B0604020202020204" pitchFamily="34" charset="0"/>
                    </a:rPr>
                    <a:t>.89(.06)</a:t>
                  </a:r>
                </a:p>
              </p:txBody>
            </p:sp>
            <p:sp>
              <p:nvSpPr>
                <p:cNvPr id="73" name="Arc 72">
                  <a:extLst>
                    <a:ext uri="{FF2B5EF4-FFF2-40B4-BE49-F238E27FC236}">
                      <a16:creationId xmlns:a16="http://schemas.microsoft.com/office/drawing/2014/main" id="{186C06F4-2F77-A539-B679-77100292DFAA}"/>
                    </a:ext>
                  </a:extLst>
                </p:cNvPr>
                <p:cNvSpPr/>
                <p:nvPr/>
              </p:nvSpPr>
              <p:spPr>
                <a:xfrm flipV="1">
                  <a:off x="1465722" y="5060577"/>
                  <a:ext cx="425885" cy="580432"/>
                </a:xfrm>
                <a:prstGeom prst="arc">
                  <a:avLst>
                    <a:gd name="adj1" fmla="val 10747796"/>
                    <a:gd name="adj2" fmla="val 0"/>
                  </a:avLst>
                </a:prstGeom>
                <a:ln w="28575">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55" name="Arc 54">
                <a:extLst>
                  <a:ext uri="{FF2B5EF4-FFF2-40B4-BE49-F238E27FC236}">
                    <a16:creationId xmlns:a16="http://schemas.microsoft.com/office/drawing/2014/main" id="{4DE9B29E-A7FD-B8A9-1D38-D288BAB0C640}"/>
                  </a:ext>
                </a:extLst>
              </p:cNvPr>
              <p:cNvSpPr/>
              <p:nvPr/>
            </p:nvSpPr>
            <p:spPr>
              <a:xfrm rot="15543406" flipV="1">
                <a:off x="6653744" y="974191"/>
                <a:ext cx="523702" cy="753176"/>
              </a:xfrm>
              <a:prstGeom prst="arc">
                <a:avLst>
                  <a:gd name="adj1" fmla="val 10747796"/>
                  <a:gd name="adj2" fmla="val 0"/>
                </a:avLst>
              </a:prstGeom>
              <a:ln w="28575">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6" name="TextBox 55">
                <a:extLst>
                  <a:ext uri="{FF2B5EF4-FFF2-40B4-BE49-F238E27FC236}">
                    <a16:creationId xmlns:a16="http://schemas.microsoft.com/office/drawing/2014/main" id="{97433934-7B1D-2847-4F9F-5580B27D2C37}"/>
                  </a:ext>
                </a:extLst>
              </p:cNvPr>
              <p:cNvSpPr txBox="1"/>
              <p:nvPr/>
            </p:nvSpPr>
            <p:spPr>
              <a:xfrm>
                <a:off x="7206621" y="1045926"/>
                <a:ext cx="298480" cy="338554"/>
              </a:xfrm>
              <a:prstGeom prst="rect">
                <a:avLst/>
              </a:prstGeom>
              <a:noFill/>
            </p:spPr>
            <p:txBody>
              <a:bodyPr wrap="none" rtlCol="0">
                <a:spAutoFit/>
              </a:bodyPr>
              <a:lstStyle/>
              <a:p>
                <a:r>
                  <a:rPr lang="en-US" sz="1600" dirty="0">
                    <a:latin typeface="Arial" panose="020B0604020202020204" pitchFamily="34" charset="0"/>
                    <a:cs typeface="Arial" panose="020B0604020202020204" pitchFamily="34" charset="0"/>
                  </a:rPr>
                  <a:t>1</a:t>
                </a:r>
              </a:p>
            </p:txBody>
          </p:sp>
          <p:sp>
            <p:nvSpPr>
              <p:cNvPr id="57" name="TextBox 56">
                <a:extLst>
                  <a:ext uri="{FF2B5EF4-FFF2-40B4-BE49-F238E27FC236}">
                    <a16:creationId xmlns:a16="http://schemas.microsoft.com/office/drawing/2014/main" id="{7DD52F1A-EBD3-B7FB-3201-78B429710635}"/>
                  </a:ext>
                </a:extLst>
              </p:cNvPr>
              <p:cNvSpPr txBox="1"/>
              <p:nvPr/>
            </p:nvSpPr>
            <p:spPr>
              <a:xfrm>
                <a:off x="1633198" y="4376835"/>
                <a:ext cx="361545" cy="391742"/>
              </a:xfrm>
              <a:prstGeom prst="rect">
                <a:avLst/>
              </a:prstGeom>
              <a:noFill/>
            </p:spPr>
            <p:txBody>
              <a:bodyPr wrap="none" rtlCol="0">
                <a:spAutoFit/>
              </a:bodyPr>
              <a:lstStyle/>
              <a:p>
                <a:r>
                  <a:rPr lang="en-US" sz="1400" dirty="0">
                    <a:latin typeface="Arial" panose="020B0604020202020204" pitchFamily="34" charset="0"/>
                    <a:cs typeface="Arial" panose="020B0604020202020204" pitchFamily="34" charset="0"/>
                  </a:rPr>
                  <a:t>1</a:t>
                </a:r>
              </a:p>
            </p:txBody>
          </p:sp>
          <p:sp>
            <p:nvSpPr>
              <p:cNvPr id="58" name="TextBox 57">
                <a:extLst>
                  <a:ext uri="{FF2B5EF4-FFF2-40B4-BE49-F238E27FC236}">
                    <a16:creationId xmlns:a16="http://schemas.microsoft.com/office/drawing/2014/main" id="{D7922149-17B9-C2FA-0505-A282F412AF74}"/>
                  </a:ext>
                </a:extLst>
              </p:cNvPr>
              <p:cNvSpPr txBox="1"/>
              <p:nvPr/>
            </p:nvSpPr>
            <p:spPr>
              <a:xfrm>
                <a:off x="2599409" y="4376835"/>
                <a:ext cx="361545" cy="391742"/>
              </a:xfrm>
              <a:prstGeom prst="rect">
                <a:avLst/>
              </a:prstGeom>
              <a:noFill/>
            </p:spPr>
            <p:txBody>
              <a:bodyPr wrap="none" rtlCol="0">
                <a:spAutoFit/>
              </a:bodyPr>
              <a:lstStyle/>
              <a:p>
                <a:r>
                  <a:rPr lang="en-US" sz="1400" dirty="0">
                    <a:latin typeface="Arial" panose="020B0604020202020204" pitchFamily="34" charset="0"/>
                    <a:cs typeface="Arial" panose="020B0604020202020204" pitchFamily="34" charset="0"/>
                  </a:rPr>
                  <a:t>1</a:t>
                </a:r>
              </a:p>
            </p:txBody>
          </p:sp>
          <p:sp>
            <p:nvSpPr>
              <p:cNvPr id="59" name="TextBox 58">
                <a:extLst>
                  <a:ext uri="{FF2B5EF4-FFF2-40B4-BE49-F238E27FC236}">
                    <a16:creationId xmlns:a16="http://schemas.microsoft.com/office/drawing/2014/main" id="{C6186E84-DE24-9697-8A67-85CD3C528144}"/>
                  </a:ext>
                </a:extLst>
              </p:cNvPr>
              <p:cNvSpPr txBox="1"/>
              <p:nvPr/>
            </p:nvSpPr>
            <p:spPr>
              <a:xfrm>
                <a:off x="3539327" y="4377613"/>
                <a:ext cx="361545" cy="391742"/>
              </a:xfrm>
              <a:prstGeom prst="rect">
                <a:avLst/>
              </a:prstGeom>
              <a:noFill/>
            </p:spPr>
            <p:txBody>
              <a:bodyPr wrap="none" rtlCol="0">
                <a:spAutoFit/>
              </a:bodyPr>
              <a:lstStyle/>
              <a:p>
                <a:r>
                  <a:rPr lang="en-US" sz="1400" dirty="0">
                    <a:latin typeface="Arial" panose="020B0604020202020204" pitchFamily="34" charset="0"/>
                    <a:cs typeface="Arial" panose="020B0604020202020204" pitchFamily="34" charset="0"/>
                  </a:rPr>
                  <a:t>1</a:t>
                </a:r>
              </a:p>
            </p:txBody>
          </p:sp>
          <p:sp>
            <p:nvSpPr>
              <p:cNvPr id="60" name="TextBox 59">
                <a:extLst>
                  <a:ext uri="{FF2B5EF4-FFF2-40B4-BE49-F238E27FC236}">
                    <a16:creationId xmlns:a16="http://schemas.microsoft.com/office/drawing/2014/main" id="{B0F58366-2D11-DE02-EF7D-ABC91A276649}"/>
                  </a:ext>
                </a:extLst>
              </p:cNvPr>
              <p:cNvSpPr txBox="1"/>
              <p:nvPr/>
            </p:nvSpPr>
            <p:spPr>
              <a:xfrm>
                <a:off x="4527955" y="4376835"/>
                <a:ext cx="361545" cy="391742"/>
              </a:xfrm>
              <a:prstGeom prst="rect">
                <a:avLst/>
              </a:prstGeom>
              <a:noFill/>
            </p:spPr>
            <p:txBody>
              <a:bodyPr wrap="none" rtlCol="0">
                <a:spAutoFit/>
              </a:bodyPr>
              <a:lstStyle/>
              <a:p>
                <a:r>
                  <a:rPr lang="en-US" sz="1400" dirty="0">
                    <a:latin typeface="Arial" panose="020B0604020202020204" pitchFamily="34" charset="0"/>
                    <a:cs typeface="Arial" panose="020B0604020202020204" pitchFamily="34" charset="0"/>
                  </a:rPr>
                  <a:t>1</a:t>
                </a:r>
              </a:p>
            </p:txBody>
          </p:sp>
          <p:sp>
            <p:nvSpPr>
              <p:cNvPr id="61" name="TextBox 60">
                <a:extLst>
                  <a:ext uri="{FF2B5EF4-FFF2-40B4-BE49-F238E27FC236}">
                    <a16:creationId xmlns:a16="http://schemas.microsoft.com/office/drawing/2014/main" id="{D42757CA-DD53-57E4-EAE0-663EF54CC0B1}"/>
                  </a:ext>
                </a:extLst>
              </p:cNvPr>
              <p:cNvSpPr txBox="1"/>
              <p:nvPr/>
            </p:nvSpPr>
            <p:spPr>
              <a:xfrm>
                <a:off x="5498077" y="4378899"/>
                <a:ext cx="361545" cy="391742"/>
              </a:xfrm>
              <a:prstGeom prst="rect">
                <a:avLst/>
              </a:prstGeom>
              <a:noFill/>
            </p:spPr>
            <p:txBody>
              <a:bodyPr wrap="none" rtlCol="0">
                <a:spAutoFit/>
              </a:bodyPr>
              <a:lstStyle/>
              <a:p>
                <a:r>
                  <a:rPr lang="en-US" sz="1400" dirty="0">
                    <a:latin typeface="Arial" panose="020B0604020202020204" pitchFamily="34" charset="0"/>
                    <a:cs typeface="Arial" panose="020B0604020202020204" pitchFamily="34" charset="0"/>
                  </a:rPr>
                  <a:t>1</a:t>
                </a:r>
              </a:p>
            </p:txBody>
          </p:sp>
          <p:sp>
            <p:nvSpPr>
              <p:cNvPr id="62" name="TextBox 61">
                <a:extLst>
                  <a:ext uri="{FF2B5EF4-FFF2-40B4-BE49-F238E27FC236}">
                    <a16:creationId xmlns:a16="http://schemas.microsoft.com/office/drawing/2014/main" id="{FCF80732-C24E-8DC6-2DC8-CE2D7ADCD3E6}"/>
                  </a:ext>
                </a:extLst>
              </p:cNvPr>
              <p:cNvSpPr txBox="1"/>
              <p:nvPr/>
            </p:nvSpPr>
            <p:spPr>
              <a:xfrm>
                <a:off x="6476191" y="4381821"/>
                <a:ext cx="361545" cy="391742"/>
              </a:xfrm>
              <a:prstGeom prst="rect">
                <a:avLst/>
              </a:prstGeom>
              <a:noFill/>
            </p:spPr>
            <p:txBody>
              <a:bodyPr wrap="none" rtlCol="0">
                <a:spAutoFit/>
              </a:bodyPr>
              <a:lstStyle/>
              <a:p>
                <a:r>
                  <a:rPr lang="en-US" sz="1400" dirty="0">
                    <a:latin typeface="Arial" panose="020B0604020202020204" pitchFamily="34" charset="0"/>
                    <a:cs typeface="Arial" panose="020B0604020202020204" pitchFamily="34" charset="0"/>
                  </a:rPr>
                  <a:t>1</a:t>
                </a:r>
              </a:p>
            </p:txBody>
          </p:sp>
          <p:sp>
            <p:nvSpPr>
              <p:cNvPr id="63" name="TextBox 62">
                <a:extLst>
                  <a:ext uri="{FF2B5EF4-FFF2-40B4-BE49-F238E27FC236}">
                    <a16:creationId xmlns:a16="http://schemas.microsoft.com/office/drawing/2014/main" id="{693ECA04-2B3C-203D-1F6B-A86022663A28}"/>
                  </a:ext>
                </a:extLst>
              </p:cNvPr>
              <p:cNvSpPr txBox="1"/>
              <p:nvPr/>
            </p:nvSpPr>
            <p:spPr>
              <a:xfrm>
                <a:off x="7415360" y="4381821"/>
                <a:ext cx="361545" cy="391742"/>
              </a:xfrm>
              <a:prstGeom prst="rect">
                <a:avLst/>
              </a:prstGeom>
              <a:noFill/>
            </p:spPr>
            <p:txBody>
              <a:bodyPr wrap="none" rtlCol="0">
                <a:spAutoFit/>
              </a:bodyPr>
              <a:lstStyle/>
              <a:p>
                <a:r>
                  <a:rPr lang="en-US" sz="1400" dirty="0">
                    <a:latin typeface="Arial" panose="020B0604020202020204" pitchFamily="34" charset="0"/>
                    <a:cs typeface="Arial" panose="020B0604020202020204" pitchFamily="34" charset="0"/>
                  </a:rPr>
                  <a:t>1</a:t>
                </a:r>
              </a:p>
            </p:txBody>
          </p:sp>
          <p:sp>
            <p:nvSpPr>
              <p:cNvPr id="64" name="TextBox 63">
                <a:extLst>
                  <a:ext uri="{FF2B5EF4-FFF2-40B4-BE49-F238E27FC236}">
                    <a16:creationId xmlns:a16="http://schemas.microsoft.com/office/drawing/2014/main" id="{0761D674-61DF-76FD-320C-ACA44F908630}"/>
                  </a:ext>
                </a:extLst>
              </p:cNvPr>
              <p:cNvSpPr txBox="1"/>
              <p:nvPr/>
            </p:nvSpPr>
            <p:spPr>
              <a:xfrm>
                <a:off x="8378797" y="4381821"/>
                <a:ext cx="361545" cy="391742"/>
              </a:xfrm>
              <a:prstGeom prst="rect">
                <a:avLst/>
              </a:prstGeom>
              <a:noFill/>
            </p:spPr>
            <p:txBody>
              <a:bodyPr wrap="none" rtlCol="0">
                <a:spAutoFit/>
              </a:bodyPr>
              <a:lstStyle/>
              <a:p>
                <a:r>
                  <a:rPr lang="en-US" sz="1400" dirty="0">
                    <a:latin typeface="Arial" panose="020B0604020202020204" pitchFamily="34" charset="0"/>
                    <a:cs typeface="Arial" panose="020B0604020202020204" pitchFamily="34" charset="0"/>
                  </a:rPr>
                  <a:t>1</a:t>
                </a:r>
              </a:p>
            </p:txBody>
          </p:sp>
          <p:sp>
            <p:nvSpPr>
              <p:cNvPr id="65" name="TextBox 64">
                <a:extLst>
                  <a:ext uri="{FF2B5EF4-FFF2-40B4-BE49-F238E27FC236}">
                    <a16:creationId xmlns:a16="http://schemas.microsoft.com/office/drawing/2014/main" id="{B0A3790B-1CAB-C31D-6929-1F33ADEA7154}"/>
                  </a:ext>
                </a:extLst>
              </p:cNvPr>
              <p:cNvSpPr txBox="1"/>
              <p:nvPr/>
            </p:nvSpPr>
            <p:spPr>
              <a:xfrm>
                <a:off x="9319387" y="4396124"/>
                <a:ext cx="361545" cy="391742"/>
              </a:xfrm>
              <a:prstGeom prst="rect">
                <a:avLst/>
              </a:prstGeom>
              <a:noFill/>
            </p:spPr>
            <p:txBody>
              <a:bodyPr wrap="none" rtlCol="0">
                <a:spAutoFit/>
              </a:bodyPr>
              <a:lstStyle/>
              <a:p>
                <a:r>
                  <a:rPr lang="en-US" sz="1400" dirty="0">
                    <a:latin typeface="Arial" panose="020B0604020202020204" pitchFamily="34" charset="0"/>
                    <a:cs typeface="Arial" panose="020B0604020202020204" pitchFamily="34" charset="0"/>
                  </a:rPr>
                  <a:t>1</a:t>
                </a:r>
              </a:p>
            </p:txBody>
          </p:sp>
          <p:sp>
            <p:nvSpPr>
              <p:cNvPr id="66" name="TextBox 65">
                <a:extLst>
                  <a:ext uri="{FF2B5EF4-FFF2-40B4-BE49-F238E27FC236}">
                    <a16:creationId xmlns:a16="http://schemas.microsoft.com/office/drawing/2014/main" id="{6A85EF7F-F3EC-D109-C6DB-7F98B0BEBCBA}"/>
                  </a:ext>
                </a:extLst>
              </p:cNvPr>
              <p:cNvSpPr txBox="1"/>
              <p:nvPr/>
            </p:nvSpPr>
            <p:spPr>
              <a:xfrm>
                <a:off x="10272804" y="4375167"/>
                <a:ext cx="361545" cy="391742"/>
              </a:xfrm>
              <a:prstGeom prst="rect">
                <a:avLst/>
              </a:prstGeom>
              <a:noFill/>
            </p:spPr>
            <p:txBody>
              <a:bodyPr wrap="none" rtlCol="0">
                <a:spAutoFit/>
              </a:bodyPr>
              <a:lstStyle/>
              <a:p>
                <a:r>
                  <a:rPr lang="en-US" sz="1400" dirty="0">
                    <a:latin typeface="Arial" panose="020B0604020202020204" pitchFamily="34" charset="0"/>
                    <a:cs typeface="Arial" panose="020B0604020202020204" pitchFamily="34" charset="0"/>
                  </a:rPr>
                  <a:t>1</a:t>
                </a:r>
              </a:p>
            </p:txBody>
          </p:sp>
          <p:sp>
            <p:nvSpPr>
              <p:cNvPr id="67" name="TextBox 66">
                <a:extLst>
                  <a:ext uri="{FF2B5EF4-FFF2-40B4-BE49-F238E27FC236}">
                    <a16:creationId xmlns:a16="http://schemas.microsoft.com/office/drawing/2014/main" id="{544770F5-54E3-896A-891D-FCA030BB31BD}"/>
                  </a:ext>
                </a:extLst>
              </p:cNvPr>
              <p:cNvSpPr txBox="1"/>
              <p:nvPr/>
            </p:nvSpPr>
            <p:spPr>
              <a:xfrm>
                <a:off x="11238019" y="4377613"/>
                <a:ext cx="361545" cy="391742"/>
              </a:xfrm>
              <a:prstGeom prst="rect">
                <a:avLst/>
              </a:prstGeom>
              <a:noFill/>
            </p:spPr>
            <p:txBody>
              <a:bodyPr wrap="none" rtlCol="0">
                <a:spAutoFit/>
              </a:bodyPr>
              <a:lstStyle/>
              <a:p>
                <a:r>
                  <a:rPr lang="en-US" sz="1400" dirty="0">
                    <a:latin typeface="Arial" panose="020B0604020202020204" pitchFamily="34" charset="0"/>
                    <a:cs typeface="Arial" panose="020B0604020202020204" pitchFamily="34" charset="0"/>
                  </a:rPr>
                  <a:t>1</a:t>
                </a:r>
              </a:p>
            </p:txBody>
          </p:sp>
          <p:sp>
            <p:nvSpPr>
              <p:cNvPr id="68" name="Oval 67">
                <a:extLst>
                  <a:ext uri="{FF2B5EF4-FFF2-40B4-BE49-F238E27FC236}">
                    <a16:creationId xmlns:a16="http://schemas.microsoft.com/office/drawing/2014/main" id="{959E3ECE-95CD-4F68-A797-7F29BFB5D669}"/>
                  </a:ext>
                </a:extLst>
              </p:cNvPr>
              <p:cNvSpPr/>
              <p:nvPr/>
            </p:nvSpPr>
            <p:spPr>
              <a:xfrm>
                <a:off x="5967452" y="958889"/>
                <a:ext cx="1023778" cy="959649"/>
              </a:xfrm>
              <a:prstGeom prst="ellipse">
                <a:avLst/>
              </a:prstGeom>
              <a:solidFill>
                <a:schemeClr val="accent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4" b="1" dirty="0">
                    <a:solidFill>
                      <a:schemeClr val="tx1"/>
                    </a:solidFill>
                    <a:latin typeface="Arial" panose="020B0604020202020204" pitchFamily="34" charset="0"/>
                    <a:cs typeface="Arial" panose="020B0604020202020204" pitchFamily="34" charset="0"/>
                  </a:rPr>
                  <a:t>p</a:t>
                </a:r>
              </a:p>
            </p:txBody>
          </p:sp>
        </p:grpSp>
        <p:sp>
          <p:nvSpPr>
            <p:cNvPr id="146" name="TextBox 145">
              <a:extLst>
                <a:ext uri="{FF2B5EF4-FFF2-40B4-BE49-F238E27FC236}">
                  <a16:creationId xmlns:a16="http://schemas.microsoft.com/office/drawing/2014/main" id="{70E588E6-B75D-9C6E-A10C-81A5CFB0B48A}"/>
                </a:ext>
              </a:extLst>
            </p:cNvPr>
            <p:cNvSpPr txBox="1"/>
            <p:nvPr/>
          </p:nvSpPr>
          <p:spPr>
            <a:xfrm>
              <a:off x="3351875" y="4618319"/>
              <a:ext cx="718216" cy="276999"/>
            </a:xfrm>
            <a:prstGeom prst="rect">
              <a:avLst/>
            </a:prstGeom>
            <a:noFill/>
            <a:ln w="19050">
              <a:noFill/>
            </a:ln>
          </p:spPr>
          <p:txBody>
            <a:bodyPr wrap="square" rtlCol="0">
              <a:spAutoFit/>
            </a:bodyPr>
            <a:lstStyle/>
            <a:p>
              <a:pPr algn="ctr"/>
              <a:r>
                <a:rPr lang="en-US" sz="1200" b="1" dirty="0">
                  <a:solidFill>
                    <a:srgbClr val="000000"/>
                  </a:solidFill>
                  <a:latin typeface="Arial" panose="020B0604020202020204" pitchFamily="34" charset="0"/>
                  <a:cs typeface="Arial" panose="020B0604020202020204" pitchFamily="34" charset="0"/>
                </a:rPr>
                <a:t>PTSD</a:t>
              </a:r>
              <a:endParaRPr lang="en-US" sz="1200" b="1"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16277197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FBD70A8-DCB9-7689-6850-195F96C60458}"/>
              </a:ext>
            </a:extLst>
          </p:cNvPr>
          <p:cNvSpPr txBox="1"/>
          <p:nvPr/>
        </p:nvSpPr>
        <p:spPr>
          <a:xfrm>
            <a:off x="567324" y="561770"/>
            <a:ext cx="7616444" cy="132556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600" b="1" dirty="0">
                <a:ea typeface="+mj-ea"/>
                <a:cs typeface="+mj-cs"/>
              </a:rPr>
              <a:t>R</a:t>
            </a:r>
            <a:r>
              <a:rPr lang="en-US" sz="3600" b="1" kern="1200" dirty="0">
                <a:solidFill>
                  <a:schemeClr val="tx1"/>
                </a:solidFill>
                <a:effectLst/>
                <a:ea typeface="+mj-ea"/>
                <a:cs typeface="+mj-cs"/>
              </a:rPr>
              <a:t>esidual genetic variance, non-p </a:t>
            </a:r>
          </a:p>
        </p:txBody>
      </p:sp>
      <p:grpSp>
        <p:nvGrpSpPr>
          <p:cNvPr id="154" name="Group 153">
            <a:extLst>
              <a:ext uri="{FF2B5EF4-FFF2-40B4-BE49-F238E27FC236}">
                <a16:creationId xmlns:a16="http://schemas.microsoft.com/office/drawing/2014/main" id="{9AFF2198-FC9D-B7D8-4A84-DEE82FC24CB9}"/>
              </a:ext>
            </a:extLst>
          </p:cNvPr>
          <p:cNvGrpSpPr/>
          <p:nvPr/>
        </p:nvGrpSpPr>
        <p:grpSpPr>
          <a:xfrm>
            <a:off x="1436840" y="2112612"/>
            <a:ext cx="8755365" cy="4091620"/>
            <a:chOff x="966940" y="2336665"/>
            <a:chExt cx="8755365" cy="4091620"/>
          </a:xfrm>
        </p:grpSpPr>
        <p:grpSp>
          <p:nvGrpSpPr>
            <p:cNvPr id="147" name="Group 146">
              <a:extLst>
                <a:ext uri="{FF2B5EF4-FFF2-40B4-BE49-F238E27FC236}">
                  <a16:creationId xmlns:a16="http://schemas.microsoft.com/office/drawing/2014/main" id="{F54ED8E0-EC04-87A3-B2F9-C77CCAF68603}"/>
                </a:ext>
              </a:extLst>
            </p:cNvPr>
            <p:cNvGrpSpPr/>
            <p:nvPr/>
          </p:nvGrpSpPr>
          <p:grpSpPr>
            <a:xfrm>
              <a:off x="1230830" y="2336665"/>
              <a:ext cx="8491475" cy="3991323"/>
              <a:chOff x="1850262" y="2385825"/>
              <a:chExt cx="8491475" cy="3991323"/>
            </a:xfrm>
          </p:grpSpPr>
          <p:grpSp>
            <p:nvGrpSpPr>
              <p:cNvPr id="2" name="Group 1">
                <a:extLst>
                  <a:ext uri="{FF2B5EF4-FFF2-40B4-BE49-F238E27FC236}">
                    <a16:creationId xmlns:a16="http://schemas.microsoft.com/office/drawing/2014/main" id="{3631D887-4AFD-A924-31F8-D5B8C150CAEC}"/>
                  </a:ext>
                </a:extLst>
              </p:cNvPr>
              <p:cNvGrpSpPr/>
              <p:nvPr/>
            </p:nvGrpSpPr>
            <p:grpSpPr>
              <a:xfrm>
                <a:off x="1850262" y="2385825"/>
                <a:ext cx="8491475" cy="3991323"/>
                <a:chOff x="1235180" y="955551"/>
                <a:chExt cx="10808048" cy="5080202"/>
              </a:xfrm>
            </p:grpSpPr>
            <p:cxnSp>
              <p:nvCxnSpPr>
                <p:cNvPr id="3" name="Straight Arrow Connector 2">
                  <a:extLst>
                    <a:ext uri="{FF2B5EF4-FFF2-40B4-BE49-F238E27FC236}">
                      <a16:creationId xmlns:a16="http://schemas.microsoft.com/office/drawing/2014/main" id="{B3BEF67D-A400-8030-7AF0-D1DE0B6B3AF3}"/>
                    </a:ext>
                  </a:extLst>
                </p:cNvPr>
                <p:cNvCxnSpPr>
                  <a:stCxn id="15" idx="4"/>
                  <a:endCxn id="136" idx="0"/>
                </p:cNvCxnSpPr>
                <p:nvPr/>
              </p:nvCxnSpPr>
              <p:spPr>
                <a:xfrm flipH="1">
                  <a:off x="4550408" y="1915200"/>
                  <a:ext cx="1935236" cy="179496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4" name="TextBox 3">
                  <a:extLst>
                    <a:ext uri="{FF2B5EF4-FFF2-40B4-BE49-F238E27FC236}">
                      <a16:creationId xmlns:a16="http://schemas.microsoft.com/office/drawing/2014/main" id="{B17124D0-6657-DD9B-653F-E5202A385B6F}"/>
                    </a:ext>
                  </a:extLst>
                </p:cNvPr>
                <p:cNvSpPr txBox="1"/>
                <p:nvPr/>
              </p:nvSpPr>
              <p:spPr>
                <a:xfrm>
                  <a:off x="4442899" y="3300757"/>
                  <a:ext cx="1133702" cy="352568"/>
                </a:xfrm>
                <a:prstGeom prst="rect">
                  <a:avLst/>
                </a:prstGeom>
                <a:solidFill>
                  <a:schemeClr val="bg1"/>
                </a:solidFill>
                <a:ln w="19050">
                  <a:noFill/>
                </a:ln>
              </p:spPr>
              <p:txBody>
                <a:bodyPr wrap="square" rtlCol="0">
                  <a:spAutoFit/>
                </a:bodyPr>
                <a:lstStyle/>
                <a:p>
                  <a:r>
                    <a:rPr lang="en-US" sz="1200" dirty="0">
                      <a:latin typeface="Arial" panose="020B0604020202020204" pitchFamily="34" charset="0"/>
                      <a:cs typeface="Arial" panose="020B0604020202020204" pitchFamily="34" charset="0"/>
                    </a:rPr>
                    <a:t>.62(.03)</a:t>
                  </a:r>
                </a:p>
              </p:txBody>
            </p:sp>
            <p:cxnSp>
              <p:nvCxnSpPr>
                <p:cNvPr id="5" name="Straight Arrow Connector 4">
                  <a:extLst>
                    <a:ext uri="{FF2B5EF4-FFF2-40B4-BE49-F238E27FC236}">
                      <a16:creationId xmlns:a16="http://schemas.microsoft.com/office/drawing/2014/main" id="{59DE2CC2-EC5E-61E3-E1FE-B1E9858E4725}"/>
                    </a:ext>
                  </a:extLst>
                </p:cNvPr>
                <p:cNvCxnSpPr>
                  <a:stCxn id="15" idx="4"/>
                  <a:endCxn id="138" idx="0"/>
                </p:cNvCxnSpPr>
                <p:nvPr/>
              </p:nvCxnSpPr>
              <p:spPr>
                <a:xfrm flipH="1">
                  <a:off x="3589948" y="1915200"/>
                  <a:ext cx="2895696" cy="180361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7" name="Straight Arrow Connector 6">
                  <a:extLst>
                    <a:ext uri="{FF2B5EF4-FFF2-40B4-BE49-F238E27FC236}">
                      <a16:creationId xmlns:a16="http://schemas.microsoft.com/office/drawing/2014/main" id="{34F76463-0910-59C1-CD46-7A2A4ECD1D07}"/>
                    </a:ext>
                  </a:extLst>
                </p:cNvPr>
                <p:cNvCxnSpPr>
                  <a:stCxn id="15" idx="4"/>
                  <a:endCxn id="134" idx="0"/>
                </p:cNvCxnSpPr>
                <p:nvPr/>
              </p:nvCxnSpPr>
              <p:spPr>
                <a:xfrm flipH="1">
                  <a:off x="5538188" y="1915200"/>
                  <a:ext cx="947456" cy="180361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9" name="TextBox 8">
                  <a:extLst>
                    <a:ext uri="{FF2B5EF4-FFF2-40B4-BE49-F238E27FC236}">
                      <a16:creationId xmlns:a16="http://schemas.microsoft.com/office/drawing/2014/main" id="{253E9D52-0327-03AC-6D98-6FDF3F0FC449}"/>
                    </a:ext>
                  </a:extLst>
                </p:cNvPr>
                <p:cNvSpPr txBox="1"/>
                <p:nvPr/>
              </p:nvSpPr>
              <p:spPr>
                <a:xfrm>
                  <a:off x="3541402" y="3321748"/>
                  <a:ext cx="963750" cy="352568"/>
                </a:xfrm>
                <a:prstGeom prst="rect">
                  <a:avLst/>
                </a:prstGeom>
                <a:solidFill>
                  <a:schemeClr val="bg1"/>
                </a:solidFill>
                <a:ln w="19050">
                  <a:noFill/>
                </a:ln>
              </p:spPr>
              <p:txBody>
                <a:bodyPr wrap="square" rtlCol="0">
                  <a:spAutoFit/>
                </a:bodyPr>
                <a:lstStyle/>
                <a:p>
                  <a:r>
                    <a:rPr lang="en-US" sz="1200" dirty="0">
                      <a:latin typeface="Arial" panose="020B0604020202020204" pitchFamily="34" charset="0"/>
                      <a:cs typeface="Arial" panose="020B0604020202020204" pitchFamily="34" charset="0"/>
                    </a:rPr>
                    <a:t>.78(.04)</a:t>
                  </a:r>
                </a:p>
              </p:txBody>
            </p:sp>
            <p:cxnSp>
              <p:nvCxnSpPr>
                <p:cNvPr id="10" name="Straight Arrow Connector 9">
                  <a:extLst>
                    <a:ext uri="{FF2B5EF4-FFF2-40B4-BE49-F238E27FC236}">
                      <a16:creationId xmlns:a16="http://schemas.microsoft.com/office/drawing/2014/main" id="{06798C9E-D2A2-77F0-96AF-8E0EC0A46080}"/>
                    </a:ext>
                  </a:extLst>
                </p:cNvPr>
                <p:cNvCxnSpPr>
                  <a:stCxn id="15" idx="4"/>
                  <a:endCxn id="126" idx="0"/>
                </p:cNvCxnSpPr>
                <p:nvPr/>
              </p:nvCxnSpPr>
              <p:spPr>
                <a:xfrm>
                  <a:off x="6485644" y="1915200"/>
                  <a:ext cx="2854543" cy="1784714"/>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1" name="Straight Arrow Connector 10">
                  <a:extLst>
                    <a:ext uri="{FF2B5EF4-FFF2-40B4-BE49-F238E27FC236}">
                      <a16:creationId xmlns:a16="http://schemas.microsoft.com/office/drawing/2014/main" id="{439416FA-56AD-BF20-AB33-E38275D7EE29}"/>
                    </a:ext>
                  </a:extLst>
                </p:cNvPr>
                <p:cNvCxnSpPr>
                  <a:stCxn id="15" idx="4"/>
                  <a:endCxn id="124" idx="0"/>
                </p:cNvCxnSpPr>
                <p:nvPr/>
              </p:nvCxnSpPr>
              <p:spPr>
                <a:xfrm>
                  <a:off x="6485644" y="1915200"/>
                  <a:ext cx="3801580" cy="178633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grpSp>
              <p:nvGrpSpPr>
                <p:cNvPr id="13" name="Group 12">
                  <a:extLst>
                    <a:ext uri="{FF2B5EF4-FFF2-40B4-BE49-F238E27FC236}">
                      <a16:creationId xmlns:a16="http://schemas.microsoft.com/office/drawing/2014/main" id="{94575D7C-2974-C681-7920-501FA01595D4}"/>
                    </a:ext>
                  </a:extLst>
                </p:cNvPr>
                <p:cNvGrpSpPr/>
                <p:nvPr/>
              </p:nvGrpSpPr>
              <p:grpSpPr>
                <a:xfrm>
                  <a:off x="10785940" y="3699613"/>
                  <a:ext cx="869451" cy="506981"/>
                  <a:chOff x="5624846" y="3945897"/>
                  <a:chExt cx="593845" cy="418993"/>
                </a:xfrm>
                <a:noFill/>
              </p:grpSpPr>
              <p:sp>
                <p:nvSpPr>
                  <p:cNvPr id="144" name="Rectangle 143">
                    <a:extLst>
                      <a:ext uri="{FF2B5EF4-FFF2-40B4-BE49-F238E27FC236}">
                        <a16:creationId xmlns:a16="http://schemas.microsoft.com/office/drawing/2014/main" id="{B0D1867C-4DC7-3D9A-66A5-29CECDCD1B03}"/>
                      </a:ext>
                    </a:extLst>
                  </p:cNvPr>
                  <p:cNvSpPr/>
                  <p:nvPr/>
                </p:nvSpPr>
                <p:spPr>
                  <a:xfrm>
                    <a:off x="5658393" y="3945897"/>
                    <a:ext cx="560298" cy="418993"/>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a:latin typeface="Arial" panose="020B0604020202020204" pitchFamily="34" charset="0"/>
                      <a:cs typeface="Arial" panose="020B0604020202020204" pitchFamily="34" charset="0"/>
                    </a:endParaRPr>
                  </a:p>
                </p:txBody>
              </p:sp>
              <p:sp>
                <p:nvSpPr>
                  <p:cNvPr id="145" name="TextBox 144">
                    <a:extLst>
                      <a:ext uri="{FF2B5EF4-FFF2-40B4-BE49-F238E27FC236}">
                        <a16:creationId xmlns:a16="http://schemas.microsoft.com/office/drawing/2014/main" id="{8ED772AD-E7F6-9E03-EDD6-5F8702DE8410}"/>
                      </a:ext>
                    </a:extLst>
                  </p:cNvPr>
                  <p:cNvSpPr txBox="1"/>
                  <p:nvPr/>
                </p:nvSpPr>
                <p:spPr>
                  <a:xfrm>
                    <a:off x="5624846" y="4014541"/>
                    <a:ext cx="590439" cy="291378"/>
                  </a:xfrm>
                  <a:prstGeom prst="rect">
                    <a:avLst/>
                  </a:prstGeom>
                  <a:grpFill/>
                  <a:ln w="19050">
                    <a:noFill/>
                  </a:ln>
                </p:spPr>
                <p:txBody>
                  <a:bodyPr wrap="square" rtlCol="0">
                    <a:spAutoFit/>
                  </a:bodyPr>
                  <a:lstStyle/>
                  <a:p>
                    <a:pPr algn="ctr"/>
                    <a:r>
                      <a:rPr lang="en-US" sz="1200" b="1" dirty="0">
                        <a:solidFill>
                          <a:srgbClr val="000000"/>
                        </a:solidFill>
                        <a:latin typeface="Arial" panose="020B0604020202020204" pitchFamily="34" charset="0"/>
                        <a:cs typeface="Arial" panose="020B0604020202020204" pitchFamily="34" charset="0"/>
                      </a:rPr>
                      <a:t>TS</a:t>
                    </a:r>
                    <a:endParaRPr lang="en-US" sz="1200" b="1" dirty="0">
                      <a:latin typeface="Arial" panose="020B0604020202020204" pitchFamily="34" charset="0"/>
                      <a:cs typeface="Arial" panose="020B0604020202020204" pitchFamily="34" charset="0"/>
                    </a:endParaRPr>
                  </a:p>
                </p:txBody>
              </p:sp>
            </p:grpSp>
            <p:sp>
              <p:nvSpPr>
                <p:cNvPr id="15" name="Oval 14">
                  <a:extLst>
                    <a:ext uri="{FF2B5EF4-FFF2-40B4-BE49-F238E27FC236}">
                      <a16:creationId xmlns:a16="http://schemas.microsoft.com/office/drawing/2014/main" id="{1DA78AA4-6A6A-A955-A88D-4E26ADB7F2D8}"/>
                    </a:ext>
                  </a:extLst>
                </p:cNvPr>
                <p:cNvSpPr/>
                <p:nvPr/>
              </p:nvSpPr>
              <p:spPr>
                <a:xfrm>
                  <a:off x="5973755" y="955551"/>
                  <a:ext cx="1023778" cy="959649"/>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4" b="1" dirty="0">
                      <a:solidFill>
                        <a:schemeClr val="tx1"/>
                      </a:solidFill>
                      <a:latin typeface="Arial" panose="020B0604020202020204" pitchFamily="34" charset="0"/>
                      <a:cs typeface="Arial" panose="020B0604020202020204" pitchFamily="34" charset="0"/>
                    </a:rPr>
                    <a:t>p</a:t>
                  </a:r>
                </a:p>
              </p:txBody>
            </p:sp>
            <p:cxnSp>
              <p:nvCxnSpPr>
                <p:cNvPr id="17" name="Straight Arrow Connector 16">
                  <a:extLst>
                    <a:ext uri="{FF2B5EF4-FFF2-40B4-BE49-F238E27FC236}">
                      <a16:creationId xmlns:a16="http://schemas.microsoft.com/office/drawing/2014/main" id="{D0059AEB-A29C-2BB1-3A93-02F3B9515EE9}"/>
                    </a:ext>
                  </a:extLst>
                </p:cNvPr>
                <p:cNvCxnSpPr>
                  <a:stCxn id="15" idx="4"/>
                  <a:endCxn id="140" idx="0"/>
                </p:cNvCxnSpPr>
                <p:nvPr/>
              </p:nvCxnSpPr>
              <p:spPr>
                <a:xfrm flipH="1">
                  <a:off x="2638230" y="1915200"/>
                  <a:ext cx="3847414" cy="1794749"/>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873C3F52-0365-E850-D1D8-FD0C0C142117}"/>
                    </a:ext>
                  </a:extLst>
                </p:cNvPr>
                <p:cNvCxnSpPr>
                  <a:stCxn id="15" idx="4"/>
                  <a:endCxn id="132" idx="0"/>
                </p:cNvCxnSpPr>
                <p:nvPr/>
              </p:nvCxnSpPr>
              <p:spPr>
                <a:xfrm flipH="1">
                  <a:off x="6483512" y="1915200"/>
                  <a:ext cx="2132" cy="180361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id="{A20E68AA-0DF2-9B24-E51F-3646E7B32953}"/>
                    </a:ext>
                  </a:extLst>
                </p:cNvPr>
                <p:cNvCxnSpPr>
                  <a:stCxn id="15" idx="4"/>
                  <a:endCxn id="128" idx="0"/>
                </p:cNvCxnSpPr>
                <p:nvPr/>
              </p:nvCxnSpPr>
              <p:spPr>
                <a:xfrm>
                  <a:off x="6485644" y="1915200"/>
                  <a:ext cx="1905108" cy="1791297"/>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22" name="TextBox 21">
                  <a:extLst>
                    <a:ext uri="{FF2B5EF4-FFF2-40B4-BE49-F238E27FC236}">
                      <a16:creationId xmlns:a16="http://schemas.microsoft.com/office/drawing/2014/main" id="{08F0B331-4C7A-4EDF-7C61-6751D55A2D1E}"/>
                    </a:ext>
                  </a:extLst>
                </p:cNvPr>
                <p:cNvSpPr txBox="1"/>
                <p:nvPr/>
              </p:nvSpPr>
              <p:spPr>
                <a:xfrm>
                  <a:off x="6070876" y="3312710"/>
                  <a:ext cx="1023778" cy="352568"/>
                </a:xfrm>
                <a:prstGeom prst="rect">
                  <a:avLst/>
                </a:prstGeom>
                <a:solidFill>
                  <a:schemeClr val="bg1"/>
                </a:solidFill>
                <a:ln w="19050">
                  <a:noFill/>
                </a:ln>
              </p:spPr>
              <p:txBody>
                <a:bodyPr wrap="square" rtlCol="0">
                  <a:spAutoFit/>
                </a:bodyPr>
                <a:lstStyle/>
                <a:p>
                  <a:r>
                    <a:rPr lang="en-US" sz="1200" dirty="0">
                      <a:latin typeface="Arial" panose="020B0604020202020204" pitchFamily="34" charset="0"/>
                      <a:cs typeface="Arial" panose="020B0604020202020204" pitchFamily="34" charset="0"/>
                    </a:rPr>
                    <a:t>.52(.03)</a:t>
                  </a:r>
                </a:p>
              </p:txBody>
            </p:sp>
            <p:sp>
              <p:nvSpPr>
                <p:cNvPr id="142" name="Rectangle 141">
                  <a:extLst>
                    <a:ext uri="{FF2B5EF4-FFF2-40B4-BE49-F238E27FC236}">
                      <a16:creationId xmlns:a16="http://schemas.microsoft.com/office/drawing/2014/main" id="{F0D00C41-2B0B-2A0B-EF8F-3D747089999C}"/>
                    </a:ext>
                  </a:extLst>
                </p:cNvPr>
                <p:cNvSpPr/>
                <p:nvPr/>
              </p:nvSpPr>
              <p:spPr>
                <a:xfrm>
                  <a:off x="1283116" y="3708318"/>
                  <a:ext cx="791098" cy="506981"/>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a:latin typeface="Arial" panose="020B0604020202020204" pitchFamily="34" charset="0"/>
                    <a:cs typeface="Arial" panose="020B0604020202020204" pitchFamily="34" charset="0"/>
                  </a:endParaRPr>
                </a:p>
              </p:txBody>
            </p:sp>
            <p:grpSp>
              <p:nvGrpSpPr>
                <p:cNvPr id="24" name="Group 23">
                  <a:extLst>
                    <a:ext uri="{FF2B5EF4-FFF2-40B4-BE49-F238E27FC236}">
                      <a16:creationId xmlns:a16="http://schemas.microsoft.com/office/drawing/2014/main" id="{33F2F93A-DE05-B01C-521F-FA3337C820EE}"/>
                    </a:ext>
                  </a:extLst>
                </p:cNvPr>
                <p:cNvGrpSpPr/>
                <p:nvPr/>
              </p:nvGrpSpPr>
              <p:grpSpPr>
                <a:xfrm>
                  <a:off x="2204156" y="3709949"/>
                  <a:ext cx="914154" cy="506982"/>
                  <a:chOff x="729969" y="3954335"/>
                  <a:chExt cx="624380" cy="418993"/>
                </a:xfrm>
                <a:noFill/>
              </p:grpSpPr>
              <p:sp>
                <p:nvSpPr>
                  <p:cNvPr id="140" name="Rectangle 139">
                    <a:extLst>
                      <a:ext uri="{FF2B5EF4-FFF2-40B4-BE49-F238E27FC236}">
                        <a16:creationId xmlns:a16="http://schemas.microsoft.com/office/drawing/2014/main" id="{F7A9B92D-BAC0-82D8-2614-510CDE78F5FA}"/>
                      </a:ext>
                    </a:extLst>
                  </p:cNvPr>
                  <p:cNvSpPr/>
                  <p:nvPr/>
                </p:nvSpPr>
                <p:spPr>
                  <a:xfrm>
                    <a:off x="756282" y="3954335"/>
                    <a:ext cx="540331" cy="418993"/>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a:latin typeface="Arial" panose="020B0604020202020204" pitchFamily="34" charset="0"/>
                      <a:cs typeface="Arial" panose="020B0604020202020204" pitchFamily="34" charset="0"/>
                    </a:endParaRPr>
                  </a:p>
                </p:txBody>
              </p:sp>
              <p:sp>
                <p:nvSpPr>
                  <p:cNvPr id="141" name="TextBox 140">
                    <a:extLst>
                      <a:ext uri="{FF2B5EF4-FFF2-40B4-BE49-F238E27FC236}">
                        <a16:creationId xmlns:a16="http://schemas.microsoft.com/office/drawing/2014/main" id="{37F46F99-CDA6-D635-7E81-3C1831F55B18}"/>
                      </a:ext>
                    </a:extLst>
                  </p:cNvPr>
                  <p:cNvSpPr txBox="1"/>
                  <p:nvPr/>
                </p:nvSpPr>
                <p:spPr>
                  <a:xfrm>
                    <a:off x="729969" y="4032973"/>
                    <a:ext cx="624380" cy="291378"/>
                  </a:xfrm>
                  <a:prstGeom prst="rect">
                    <a:avLst/>
                  </a:prstGeom>
                  <a:grpFill/>
                  <a:ln w="19050">
                    <a:noFill/>
                  </a:ln>
                </p:spPr>
                <p:txBody>
                  <a:bodyPr wrap="square" rtlCol="0">
                    <a:spAutoFit/>
                  </a:bodyPr>
                  <a:lstStyle/>
                  <a:p>
                    <a:pPr algn="ctr"/>
                    <a:r>
                      <a:rPr lang="en-US" sz="1200" b="1" dirty="0">
                        <a:solidFill>
                          <a:srgbClr val="000000"/>
                        </a:solidFill>
                        <a:latin typeface="Arial" panose="020B0604020202020204" pitchFamily="34" charset="0"/>
                        <a:cs typeface="Arial" panose="020B0604020202020204" pitchFamily="34" charset="0"/>
                      </a:rPr>
                      <a:t>MDD</a:t>
                    </a:r>
                    <a:endParaRPr lang="en-US" sz="1200" b="1" dirty="0">
                      <a:latin typeface="Arial" panose="020B0604020202020204" pitchFamily="34" charset="0"/>
                      <a:cs typeface="Arial" panose="020B0604020202020204" pitchFamily="34" charset="0"/>
                    </a:endParaRPr>
                  </a:p>
                </p:txBody>
              </p:sp>
            </p:grpSp>
            <p:grpSp>
              <p:nvGrpSpPr>
                <p:cNvPr id="25" name="Group 24">
                  <a:extLst>
                    <a:ext uri="{FF2B5EF4-FFF2-40B4-BE49-F238E27FC236}">
                      <a16:creationId xmlns:a16="http://schemas.microsoft.com/office/drawing/2014/main" id="{76F3EB2E-F2C4-E7D9-58CF-F20002D9A476}"/>
                    </a:ext>
                  </a:extLst>
                </p:cNvPr>
                <p:cNvGrpSpPr/>
                <p:nvPr/>
              </p:nvGrpSpPr>
              <p:grpSpPr>
                <a:xfrm>
                  <a:off x="1312944" y="3718817"/>
                  <a:ext cx="2672553" cy="506982"/>
                  <a:chOff x="-1167180" y="3942071"/>
                  <a:chExt cx="1825392" cy="418993"/>
                </a:xfrm>
                <a:noFill/>
              </p:grpSpPr>
              <p:sp>
                <p:nvSpPr>
                  <p:cNvPr id="138" name="Rectangle 137">
                    <a:extLst>
                      <a:ext uri="{FF2B5EF4-FFF2-40B4-BE49-F238E27FC236}">
                        <a16:creationId xmlns:a16="http://schemas.microsoft.com/office/drawing/2014/main" id="{E85A16FC-F6C9-EDF3-CD7B-A94353574B4B}"/>
                      </a:ext>
                    </a:extLst>
                  </p:cNvPr>
                  <p:cNvSpPr/>
                  <p:nvPr/>
                </p:nvSpPr>
                <p:spPr>
                  <a:xfrm>
                    <a:off x="117881" y="3942071"/>
                    <a:ext cx="540331" cy="418993"/>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a:latin typeface="Arial" panose="020B0604020202020204" pitchFamily="34" charset="0"/>
                      <a:cs typeface="Arial" panose="020B0604020202020204" pitchFamily="34" charset="0"/>
                    </a:endParaRPr>
                  </a:p>
                </p:txBody>
              </p:sp>
              <p:sp>
                <p:nvSpPr>
                  <p:cNvPr id="139" name="TextBox 138">
                    <a:extLst>
                      <a:ext uri="{FF2B5EF4-FFF2-40B4-BE49-F238E27FC236}">
                        <a16:creationId xmlns:a16="http://schemas.microsoft.com/office/drawing/2014/main" id="{8E915D13-6471-EB23-75C5-9DAAEF3B3E57}"/>
                      </a:ext>
                    </a:extLst>
                  </p:cNvPr>
                  <p:cNvSpPr txBox="1"/>
                  <p:nvPr/>
                </p:nvSpPr>
                <p:spPr>
                  <a:xfrm>
                    <a:off x="-1167180" y="4019521"/>
                    <a:ext cx="475699" cy="228925"/>
                  </a:xfrm>
                  <a:prstGeom prst="rect">
                    <a:avLst/>
                  </a:prstGeom>
                  <a:grpFill/>
                  <a:ln w="19050">
                    <a:noFill/>
                  </a:ln>
                </p:spPr>
                <p:txBody>
                  <a:bodyPr wrap="square" rtlCol="0">
                    <a:spAutoFit/>
                  </a:bodyPr>
                  <a:lstStyle/>
                  <a:p>
                    <a:pPr algn="ctr"/>
                    <a:r>
                      <a:rPr lang="en-US" sz="1200" b="1" dirty="0">
                        <a:solidFill>
                          <a:srgbClr val="000000"/>
                        </a:solidFill>
                        <a:latin typeface="Arial" panose="020B0604020202020204" pitchFamily="34" charset="0"/>
                        <a:cs typeface="Arial" panose="020B0604020202020204" pitchFamily="34" charset="0"/>
                      </a:rPr>
                      <a:t>ANX</a:t>
                    </a:r>
                    <a:endParaRPr lang="en-US" sz="1200" b="1" dirty="0">
                      <a:latin typeface="Arial" panose="020B0604020202020204" pitchFamily="34" charset="0"/>
                      <a:cs typeface="Arial" panose="020B0604020202020204" pitchFamily="34" charset="0"/>
                    </a:endParaRPr>
                  </a:p>
                </p:txBody>
              </p:sp>
            </p:grpSp>
            <p:grpSp>
              <p:nvGrpSpPr>
                <p:cNvPr id="26" name="Group 25">
                  <a:extLst>
                    <a:ext uri="{FF2B5EF4-FFF2-40B4-BE49-F238E27FC236}">
                      <a16:creationId xmlns:a16="http://schemas.microsoft.com/office/drawing/2014/main" id="{89D0DD25-B47A-8D5F-AE8B-86D987D6286E}"/>
                    </a:ext>
                  </a:extLst>
                </p:cNvPr>
                <p:cNvGrpSpPr/>
                <p:nvPr/>
              </p:nvGrpSpPr>
              <p:grpSpPr>
                <a:xfrm>
                  <a:off x="4154859" y="3710162"/>
                  <a:ext cx="791098" cy="506982"/>
                  <a:chOff x="756282" y="3954335"/>
                  <a:chExt cx="540331" cy="418993"/>
                </a:xfrm>
                <a:noFill/>
              </p:grpSpPr>
              <p:sp>
                <p:nvSpPr>
                  <p:cNvPr id="136" name="Rectangle 135">
                    <a:extLst>
                      <a:ext uri="{FF2B5EF4-FFF2-40B4-BE49-F238E27FC236}">
                        <a16:creationId xmlns:a16="http://schemas.microsoft.com/office/drawing/2014/main" id="{AD567ED4-FBE1-B0AC-D5FA-0757260598D7}"/>
                      </a:ext>
                    </a:extLst>
                  </p:cNvPr>
                  <p:cNvSpPr/>
                  <p:nvPr/>
                </p:nvSpPr>
                <p:spPr>
                  <a:xfrm>
                    <a:off x="756282" y="3954335"/>
                    <a:ext cx="540331" cy="418993"/>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a:latin typeface="Arial" panose="020B0604020202020204" pitchFamily="34" charset="0"/>
                      <a:cs typeface="Arial" panose="020B0604020202020204" pitchFamily="34" charset="0"/>
                    </a:endParaRPr>
                  </a:p>
                </p:txBody>
              </p:sp>
              <p:sp>
                <p:nvSpPr>
                  <p:cNvPr id="137" name="TextBox 136">
                    <a:extLst>
                      <a:ext uri="{FF2B5EF4-FFF2-40B4-BE49-F238E27FC236}">
                        <a16:creationId xmlns:a16="http://schemas.microsoft.com/office/drawing/2014/main" id="{69864648-1DC5-BED8-FAC7-A03D42C5212F}"/>
                      </a:ext>
                    </a:extLst>
                  </p:cNvPr>
                  <p:cNvSpPr txBox="1"/>
                  <p:nvPr/>
                </p:nvSpPr>
                <p:spPr>
                  <a:xfrm>
                    <a:off x="810219" y="4033996"/>
                    <a:ext cx="432454" cy="228925"/>
                  </a:xfrm>
                  <a:prstGeom prst="rect">
                    <a:avLst/>
                  </a:prstGeom>
                  <a:grpFill/>
                  <a:ln w="19050">
                    <a:noFill/>
                  </a:ln>
                </p:spPr>
                <p:txBody>
                  <a:bodyPr wrap="square" rtlCol="0">
                    <a:spAutoFit/>
                  </a:bodyPr>
                  <a:lstStyle/>
                  <a:p>
                    <a:pPr algn="ctr"/>
                    <a:r>
                      <a:rPr lang="en-US" sz="1200" b="1" dirty="0">
                        <a:solidFill>
                          <a:srgbClr val="000000"/>
                        </a:solidFill>
                        <a:latin typeface="Arial" panose="020B0604020202020204" pitchFamily="34" charset="0"/>
                        <a:cs typeface="Arial" panose="020B0604020202020204" pitchFamily="34" charset="0"/>
                      </a:rPr>
                      <a:t>BIP</a:t>
                    </a:r>
                    <a:endParaRPr lang="en-US" sz="1200" b="1" dirty="0">
                      <a:latin typeface="Arial" panose="020B0604020202020204" pitchFamily="34" charset="0"/>
                      <a:cs typeface="Arial" panose="020B0604020202020204" pitchFamily="34" charset="0"/>
                    </a:endParaRPr>
                  </a:p>
                </p:txBody>
              </p:sp>
            </p:grpSp>
            <p:grpSp>
              <p:nvGrpSpPr>
                <p:cNvPr id="27" name="Group 26">
                  <a:extLst>
                    <a:ext uri="{FF2B5EF4-FFF2-40B4-BE49-F238E27FC236}">
                      <a16:creationId xmlns:a16="http://schemas.microsoft.com/office/drawing/2014/main" id="{E2D54D20-A7A1-356B-B83B-C97884252C6E}"/>
                    </a:ext>
                  </a:extLst>
                </p:cNvPr>
                <p:cNvGrpSpPr/>
                <p:nvPr/>
              </p:nvGrpSpPr>
              <p:grpSpPr>
                <a:xfrm>
                  <a:off x="5142639" y="3718817"/>
                  <a:ext cx="791098" cy="506982"/>
                  <a:chOff x="117881" y="3942071"/>
                  <a:chExt cx="540331" cy="418993"/>
                </a:xfrm>
                <a:noFill/>
              </p:grpSpPr>
              <p:sp>
                <p:nvSpPr>
                  <p:cNvPr id="134" name="Rectangle 133">
                    <a:extLst>
                      <a:ext uri="{FF2B5EF4-FFF2-40B4-BE49-F238E27FC236}">
                        <a16:creationId xmlns:a16="http://schemas.microsoft.com/office/drawing/2014/main" id="{7FE01D48-5989-B702-C4F0-A53E69ABD115}"/>
                      </a:ext>
                    </a:extLst>
                  </p:cNvPr>
                  <p:cNvSpPr/>
                  <p:nvPr/>
                </p:nvSpPr>
                <p:spPr>
                  <a:xfrm>
                    <a:off x="117881" y="3942071"/>
                    <a:ext cx="540331" cy="418993"/>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a:latin typeface="Arial" panose="020B0604020202020204" pitchFamily="34" charset="0"/>
                      <a:cs typeface="Arial" panose="020B0604020202020204" pitchFamily="34" charset="0"/>
                    </a:endParaRPr>
                  </a:p>
                </p:txBody>
              </p:sp>
              <p:sp>
                <p:nvSpPr>
                  <p:cNvPr id="135" name="TextBox 134">
                    <a:extLst>
                      <a:ext uri="{FF2B5EF4-FFF2-40B4-BE49-F238E27FC236}">
                        <a16:creationId xmlns:a16="http://schemas.microsoft.com/office/drawing/2014/main" id="{BC3D5009-ED01-B6F4-7408-69E8069D019C}"/>
                      </a:ext>
                    </a:extLst>
                  </p:cNvPr>
                  <p:cNvSpPr txBox="1"/>
                  <p:nvPr/>
                </p:nvSpPr>
                <p:spPr>
                  <a:xfrm>
                    <a:off x="144531" y="4013103"/>
                    <a:ext cx="475699" cy="291378"/>
                  </a:xfrm>
                  <a:prstGeom prst="rect">
                    <a:avLst/>
                  </a:prstGeom>
                  <a:grpFill/>
                  <a:ln w="19050">
                    <a:noFill/>
                  </a:ln>
                </p:spPr>
                <p:txBody>
                  <a:bodyPr wrap="square" rtlCol="0">
                    <a:spAutoFit/>
                  </a:bodyPr>
                  <a:lstStyle/>
                  <a:p>
                    <a:pPr algn="ctr"/>
                    <a:r>
                      <a:rPr lang="en-US" sz="1200" b="1" dirty="0">
                        <a:solidFill>
                          <a:srgbClr val="000000"/>
                        </a:solidFill>
                        <a:latin typeface="Arial" panose="020B0604020202020204" pitchFamily="34" charset="0"/>
                        <a:cs typeface="Arial" panose="020B0604020202020204" pitchFamily="34" charset="0"/>
                      </a:rPr>
                      <a:t>SCZ</a:t>
                    </a:r>
                    <a:endParaRPr lang="en-US" sz="1200" b="1" dirty="0">
                      <a:latin typeface="Arial" panose="020B0604020202020204" pitchFamily="34" charset="0"/>
                      <a:cs typeface="Arial" panose="020B0604020202020204" pitchFamily="34" charset="0"/>
                    </a:endParaRPr>
                  </a:p>
                </p:txBody>
              </p:sp>
            </p:grpSp>
            <p:grpSp>
              <p:nvGrpSpPr>
                <p:cNvPr id="28" name="Group 27">
                  <a:extLst>
                    <a:ext uri="{FF2B5EF4-FFF2-40B4-BE49-F238E27FC236}">
                      <a16:creationId xmlns:a16="http://schemas.microsoft.com/office/drawing/2014/main" id="{D1C5FA82-09BE-CA5B-E8F3-670490728769}"/>
                    </a:ext>
                  </a:extLst>
                </p:cNvPr>
                <p:cNvGrpSpPr/>
                <p:nvPr/>
              </p:nvGrpSpPr>
              <p:grpSpPr>
                <a:xfrm>
                  <a:off x="6037337" y="3718817"/>
                  <a:ext cx="877708" cy="506982"/>
                  <a:chOff x="721704" y="3954335"/>
                  <a:chExt cx="599487" cy="418993"/>
                </a:xfrm>
                <a:noFill/>
              </p:grpSpPr>
              <p:sp>
                <p:nvSpPr>
                  <p:cNvPr id="132" name="Rectangle 131">
                    <a:extLst>
                      <a:ext uri="{FF2B5EF4-FFF2-40B4-BE49-F238E27FC236}">
                        <a16:creationId xmlns:a16="http://schemas.microsoft.com/office/drawing/2014/main" id="{F1D5D5D2-7C98-C10F-EAA1-72134ACF8FCA}"/>
                      </a:ext>
                    </a:extLst>
                  </p:cNvPr>
                  <p:cNvSpPr/>
                  <p:nvPr/>
                </p:nvSpPr>
                <p:spPr>
                  <a:xfrm>
                    <a:off x="756282" y="3954335"/>
                    <a:ext cx="540331" cy="418993"/>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a:latin typeface="Arial" panose="020B0604020202020204" pitchFamily="34" charset="0"/>
                      <a:cs typeface="Arial" panose="020B0604020202020204" pitchFamily="34" charset="0"/>
                    </a:endParaRPr>
                  </a:p>
                </p:txBody>
              </p:sp>
              <p:sp>
                <p:nvSpPr>
                  <p:cNvPr id="133" name="TextBox 132">
                    <a:extLst>
                      <a:ext uri="{FF2B5EF4-FFF2-40B4-BE49-F238E27FC236}">
                        <a16:creationId xmlns:a16="http://schemas.microsoft.com/office/drawing/2014/main" id="{18353DC0-13FA-16F2-F7EE-77E646D79D30}"/>
                      </a:ext>
                    </a:extLst>
                  </p:cNvPr>
                  <p:cNvSpPr txBox="1"/>
                  <p:nvPr/>
                </p:nvSpPr>
                <p:spPr>
                  <a:xfrm>
                    <a:off x="721704" y="4025367"/>
                    <a:ext cx="599487" cy="291377"/>
                  </a:xfrm>
                  <a:prstGeom prst="rect">
                    <a:avLst/>
                  </a:prstGeom>
                  <a:grpFill/>
                  <a:ln w="19050">
                    <a:noFill/>
                  </a:ln>
                </p:spPr>
                <p:txBody>
                  <a:bodyPr wrap="square" rtlCol="0">
                    <a:spAutoFit/>
                  </a:bodyPr>
                  <a:lstStyle/>
                  <a:p>
                    <a:pPr algn="ctr"/>
                    <a:r>
                      <a:rPr lang="en-US" sz="1200" b="1" dirty="0">
                        <a:solidFill>
                          <a:srgbClr val="000000"/>
                        </a:solidFill>
                        <a:latin typeface="Arial" panose="020B0604020202020204" pitchFamily="34" charset="0"/>
                        <a:cs typeface="Arial" panose="020B0604020202020204" pitchFamily="34" charset="0"/>
                      </a:rPr>
                      <a:t>ADHD</a:t>
                    </a:r>
                    <a:endParaRPr lang="en-US" sz="1200" b="1" dirty="0">
                      <a:latin typeface="Arial" panose="020B0604020202020204" pitchFamily="34" charset="0"/>
                      <a:cs typeface="Arial" panose="020B0604020202020204" pitchFamily="34" charset="0"/>
                    </a:endParaRPr>
                  </a:p>
                </p:txBody>
              </p:sp>
            </p:grpSp>
            <p:grpSp>
              <p:nvGrpSpPr>
                <p:cNvPr id="29" name="Group 28">
                  <a:extLst>
                    <a:ext uri="{FF2B5EF4-FFF2-40B4-BE49-F238E27FC236}">
                      <a16:creationId xmlns:a16="http://schemas.microsoft.com/office/drawing/2014/main" id="{0EF6B7AD-4838-472E-9417-31648C823E17}"/>
                    </a:ext>
                  </a:extLst>
                </p:cNvPr>
                <p:cNvGrpSpPr/>
                <p:nvPr/>
              </p:nvGrpSpPr>
              <p:grpSpPr>
                <a:xfrm>
                  <a:off x="7013651" y="3704874"/>
                  <a:ext cx="791098" cy="506982"/>
                  <a:chOff x="117881" y="3942071"/>
                  <a:chExt cx="540331" cy="418993"/>
                </a:xfrm>
                <a:noFill/>
              </p:grpSpPr>
              <p:sp>
                <p:nvSpPr>
                  <p:cNvPr id="130" name="Rectangle 129">
                    <a:extLst>
                      <a:ext uri="{FF2B5EF4-FFF2-40B4-BE49-F238E27FC236}">
                        <a16:creationId xmlns:a16="http://schemas.microsoft.com/office/drawing/2014/main" id="{1F5DD651-58AE-12A7-C4A4-C7532DB668C4}"/>
                      </a:ext>
                    </a:extLst>
                  </p:cNvPr>
                  <p:cNvSpPr/>
                  <p:nvPr/>
                </p:nvSpPr>
                <p:spPr>
                  <a:xfrm>
                    <a:off x="117881" y="3942071"/>
                    <a:ext cx="540331" cy="418993"/>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a:latin typeface="Arial" panose="020B0604020202020204" pitchFamily="34" charset="0"/>
                      <a:cs typeface="Arial" panose="020B0604020202020204" pitchFamily="34" charset="0"/>
                    </a:endParaRPr>
                  </a:p>
                </p:txBody>
              </p:sp>
              <p:sp>
                <p:nvSpPr>
                  <p:cNvPr id="131" name="TextBox 130">
                    <a:extLst>
                      <a:ext uri="{FF2B5EF4-FFF2-40B4-BE49-F238E27FC236}">
                        <a16:creationId xmlns:a16="http://schemas.microsoft.com/office/drawing/2014/main" id="{EA4DF7D8-9707-0F51-F3D2-460D9B9D8560}"/>
                      </a:ext>
                    </a:extLst>
                  </p:cNvPr>
                  <p:cNvSpPr txBox="1"/>
                  <p:nvPr/>
                </p:nvSpPr>
                <p:spPr>
                  <a:xfrm>
                    <a:off x="148741" y="4015043"/>
                    <a:ext cx="475699" cy="228925"/>
                  </a:xfrm>
                  <a:prstGeom prst="rect">
                    <a:avLst/>
                  </a:prstGeom>
                  <a:grpFill/>
                  <a:ln w="19050">
                    <a:noFill/>
                  </a:ln>
                </p:spPr>
                <p:txBody>
                  <a:bodyPr wrap="square" rtlCol="0">
                    <a:spAutoFit/>
                  </a:bodyPr>
                  <a:lstStyle/>
                  <a:p>
                    <a:pPr algn="ctr"/>
                    <a:r>
                      <a:rPr lang="en-US" sz="1200" b="1" dirty="0">
                        <a:solidFill>
                          <a:srgbClr val="000000"/>
                        </a:solidFill>
                        <a:latin typeface="Arial" panose="020B0604020202020204" pitchFamily="34" charset="0"/>
                        <a:cs typeface="Arial" panose="020B0604020202020204" pitchFamily="34" charset="0"/>
                      </a:rPr>
                      <a:t>ASD</a:t>
                    </a:r>
                    <a:endParaRPr lang="en-US" sz="1200" b="1" dirty="0">
                      <a:latin typeface="Arial" panose="020B0604020202020204" pitchFamily="34" charset="0"/>
                      <a:cs typeface="Arial" panose="020B0604020202020204" pitchFamily="34" charset="0"/>
                    </a:endParaRPr>
                  </a:p>
                </p:txBody>
              </p:sp>
            </p:grpSp>
            <p:grpSp>
              <p:nvGrpSpPr>
                <p:cNvPr id="30" name="Group 29">
                  <a:extLst>
                    <a:ext uri="{FF2B5EF4-FFF2-40B4-BE49-F238E27FC236}">
                      <a16:creationId xmlns:a16="http://schemas.microsoft.com/office/drawing/2014/main" id="{50CEEC77-9449-DC80-FD58-2D961D6FF3F5}"/>
                    </a:ext>
                  </a:extLst>
                </p:cNvPr>
                <p:cNvGrpSpPr/>
                <p:nvPr/>
              </p:nvGrpSpPr>
              <p:grpSpPr>
                <a:xfrm>
                  <a:off x="7995204" y="3706497"/>
                  <a:ext cx="818205" cy="506981"/>
                  <a:chOff x="756282" y="3954335"/>
                  <a:chExt cx="558845" cy="418993"/>
                </a:xfrm>
                <a:noFill/>
              </p:grpSpPr>
              <p:sp>
                <p:nvSpPr>
                  <p:cNvPr id="128" name="Rectangle 127">
                    <a:extLst>
                      <a:ext uri="{FF2B5EF4-FFF2-40B4-BE49-F238E27FC236}">
                        <a16:creationId xmlns:a16="http://schemas.microsoft.com/office/drawing/2014/main" id="{5F5516DC-62CF-A69A-3D6D-1CD55451C8AB}"/>
                      </a:ext>
                    </a:extLst>
                  </p:cNvPr>
                  <p:cNvSpPr/>
                  <p:nvPr/>
                </p:nvSpPr>
                <p:spPr>
                  <a:xfrm>
                    <a:off x="756282" y="3954335"/>
                    <a:ext cx="540331" cy="418993"/>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a:latin typeface="Arial" panose="020B0604020202020204" pitchFamily="34" charset="0"/>
                      <a:cs typeface="Arial" panose="020B0604020202020204" pitchFamily="34" charset="0"/>
                    </a:endParaRPr>
                  </a:p>
                </p:txBody>
              </p:sp>
              <p:sp>
                <p:nvSpPr>
                  <p:cNvPr id="129" name="TextBox 128">
                    <a:extLst>
                      <a:ext uri="{FF2B5EF4-FFF2-40B4-BE49-F238E27FC236}">
                        <a16:creationId xmlns:a16="http://schemas.microsoft.com/office/drawing/2014/main" id="{59EF7BB0-4231-1B1E-2D3E-3732EC0A0014}"/>
                      </a:ext>
                    </a:extLst>
                  </p:cNvPr>
                  <p:cNvSpPr txBox="1"/>
                  <p:nvPr/>
                </p:nvSpPr>
                <p:spPr>
                  <a:xfrm>
                    <a:off x="759749" y="4016615"/>
                    <a:ext cx="555378" cy="291378"/>
                  </a:xfrm>
                  <a:prstGeom prst="rect">
                    <a:avLst/>
                  </a:prstGeom>
                  <a:grpFill/>
                  <a:ln w="19050">
                    <a:noFill/>
                  </a:ln>
                </p:spPr>
                <p:txBody>
                  <a:bodyPr wrap="square" rtlCol="0">
                    <a:spAutoFit/>
                  </a:bodyPr>
                  <a:lstStyle/>
                  <a:p>
                    <a:pPr algn="ctr"/>
                    <a:r>
                      <a:rPr lang="en-US" sz="1200" b="1" dirty="0">
                        <a:solidFill>
                          <a:srgbClr val="000000"/>
                        </a:solidFill>
                        <a:latin typeface="Arial" panose="020B0604020202020204" pitchFamily="34" charset="0"/>
                        <a:cs typeface="Arial" panose="020B0604020202020204" pitchFamily="34" charset="0"/>
                      </a:rPr>
                      <a:t>ALCH</a:t>
                    </a:r>
                    <a:endParaRPr lang="en-US" sz="1200" b="1" dirty="0">
                      <a:latin typeface="Arial" panose="020B0604020202020204" pitchFamily="34" charset="0"/>
                      <a:cs typeface="Arial" panose="020B0604020202020204" pitchFamily="34" charset="0"/>
                    </a:endParaRPr>
                  </a:p>
                </p:txBody>
              </p:sp>
            </p:grpSp>
            <p:grpSp>
              <p:nvGrpSpPr>
                <p:cNvPr id="31" name="Group 30">
                  <a:extLst>
                    <a:ext uri="{FF2B5EF4-FFF2-40B4-BE49-F238E27FC236}">
                      <a16:creationId xmlns:a16="http://schemas.microsoft.com/office/drawing/2014/main" id="{50D72D8F-D284-ECF0-9B69-34B798F80105}"/>
                    </a:ext>
                  </a:extLst>
                </p:cNvPr>
                <p:cNvGrpSpPr/>
                <p:nvPr/>
              </p:nvGrpSpPr>
              <p:grpSpPr>
                <a:xfrm>
                  <a:off x="8944638" y="3699914"/>
                  <a:ext cx="791098" cy="506982"/>
                  <a:chOff x="117881" y="3942071"/>
                  <a:chExt cx="540331" cy="418993"/>
                </a:xfrm>
                <a:noFill/>
              </p:grpSpPr>
              <p:sp>
                <p:nvSpPr>
                  <p:cNvPr id="126" name="Rectangle 125">
                    <a:extLst>
                      <a:ext uri="{FF2B5EF4-FFF2-40B4-BE49-F238E27FC236}">
                        <a16:creationId xmlns:a16="http://schemas.microsoft.com/office/drawing/2014/main" id="{79711908-06D0-89AE-9411-43166C78CA3F}"/>
                      </a:ext>
                    </a:extLst>
                  </p:cNvPr>
                  <p:cNvSpPr/>
                  <p:nvPr/>
                </p:nvSpPr>
                <p:spPr>
                  <a:xfrm>
                    <a:off x="117881" y="3942071"/>
                    <a:ext cx="540331" cy="418993"/>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a:latin typeface="Arial" panose="020B0604020202020204" pitchFamily="34" charset="0"/>
                      <a:cs typeface="Arial" panose="020B0604020202020204" pitchFamily="34" charset="0"/>
                    </a:endParaRPr>
                  </a:p>
                </p:txBody>
              </p:sp>
              <p:sp>
                <p:nvSpPr>
                  <p:cNvPr id="127" name="TextBox 126">
                    <a:extLst>
                      <a:ext uri="{FF2B5EF4-FFF2-40B4-BE49-F238E27FC236}">
                        <a16:creationId xmlns:a16="http://schemas.microsoft.com/office/drawing/2014/main" id="{6D63236F-1573-B6D8-5E5A-5D1538B772EC}"/>
                      </a:ext>
                    </a:extLst>
                  </p:cNvPr>
                  <p:cNvSpPr txBox="1"/>
                  <p:nvPr/>
                </p:nvSpPr>
                <p:spPr>
                  <a:xfrm>
                    <a:off x="156065" y="4031804"/>
                    <a:ext cx="475699" cy="291378"/>
                  </a:xfrm>
                  <a:prstGeom prst="rect">
                    <a:avLst/>
                  </a:prstGeom>
                  <a:grpFill/>
                  <a:ln w="19050">
                    <a:noFill/>
                  </a:ln>
                </p:spPr>
                <p:txBody>
                  <a:bodyPr wrap="square" rtlCol="0">
                    <a:spAutoFit/>
                  </a:bodyPr>
                  <a:lstStyle/>
                  <a:p>
                    <a:pPr algn="ctr"/>
                    <a:r>
                      <a:rPr lang="en-US" sz="1200" b="1" dirty="0">
                        <a:solidFill>
                          <a:srgbClr val="000000"/>
                        </a:solidFill>
                        <a:latin typeface="Arial" panose="020B0604020202020204" pitchFamily="34" charset="0"/>
                        <a:cs typeface="Arial" panose="020B0604020202020204" pitchFamily="34" charset="0"/>
                      </a:rPr>
                      <a:t>OCD</a:t>
                    </a:r>
                    <a:endParaRPr lang="en-US" sz="1200" b="1" dirty="0">
                      <a:latin typeface="Arial" panose="020B0604020202020204" pitchFamily="34" charset="0"/>
                      <a:cs typeface="Arial" panose="020B0604020202020204" pitchFamily="34" charset="0"/>
                    </a:endParaRPr>
                  </a:p>
                </p:txBody>
              </p:sp>
            </p:grpSp>
            <p:grpSp>
              <p:nvGrpSpPr>
                <p:cNvPr id="32" name="Group 31">
                  <a:extLst>
                    <a:ext uri="{FF2B5EF4-FFF2-40B4-BE49-F238E27FC236}">
                      <a16:creationId xmlns:a16="http://schemas.microsoft.com/office/drawing/2014/main" id="{D3824E93-79F4-25D7-F4B6-DC2057637CB2}"/>
                    </a:ext>
                  </a:extLst>
                </p:cNvPr>
                <p:cNvGrpSpPr/>
                <p:nvPr/>
              </p:nvGrpSpPr>
              <p:grpSpPr>
                <a:xfrm>
                  <a:off x="9891675" y="3701537"/>
                  <a:ext cx="791098" cy="506981"/>
                  <a:chOff x="756282" y="3954335"/>
                  <a:chExt cx="540331" cy="418993"/>
                </a:xfrm>
                <a:noFill/>
              </p:grpSpPr>
              <p:sp>
                <p:nvSpPr>
                  <p:cNvPr id="124" name="Rectangle 123">
                    <a:extLst>
                      <a:ext uri="{FF2B5EF4-FFF2-40B4-BE49-F238E27FC236}">
                        <a16:creationId xmlns:a16="http://schemas.microsoft.com/office/drawing/2014/main" id="{31210065-83ED-BDAF-245E-F34F051A960C}"/>
                      </a:ext>
                    </a:extLst>
                  </p:cNvPr>
                  <p:cNvSpPr/>
                  <p:nvPr/>
                </p:nvSpPr>
                <p:spPr>
                  <a:xfrm>
                    <a:off x="756282" y="3954335"/>
                    <a:ext cx="540331" cy="418993"/>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a:latin typeface="Arial" panose="020B0604020202020204" pitchFamily="34" charset="0"/>
                      <a:cs typeface="Arial" panose="020B0604020202020204" pitchFamily="34" charset="0"/>
                    </a:endParaRPr>
                  </a:p>
                </p:txBody>
              </p:sp>
              <p:sp>
                <p:nvSpPr>
                  <p:cNvPr id="125" name="TextBox 124">
                    <a:extLst>
                      <a:ext uri="{FF2B5EF4-FFF2-40B4-BE49-F238E27FC236}">
                        <a16:creationId xmlns:a16="http://schemas.microsoft.com/office/drawing/2014/main" id="{8AF6FA8A-6245-6BF6-8465-AE9161902BB9}"/>
                      </a:ext>
                    </a:extLst>
                  </p:cNvPr>
                  <p:cNvSpPr txBox="1"/>
                  <p:nvPr/>
                </p:nvSpPr>
                <p:spPr>
                  <a:xfrm>
                    <a:off x="812423" y="4032509"/>
                    <a:ext cx="475699" cy="228925"/>
                  </a:xfrm>
                  <a:prstGeom prst="rect">
                    <a:avLst/>
                  </a:prstGeom>
                  <a:grpFill/>
                  <a:ln w="19050">
                    <a:noFill/>
                  </a:ln>
                </p:spPr>
                <p:txBody>
                  <a:bodyPr wrap="square" rtlCol="0">
                    <a:spAutoFit/>
                  </a:bodyPr>
                  <a:lstStyle/>
                  <a:p>
                    <a:pPr algn="ctr"/>
                    <a:r>
                      <a:rPr lang="en-US" sz="1200" b="1" dirty="0">
                        <a:solidFill>
                          <a:srgbClr val="000000"/>
                        </a:solidFill>
                        <a:latin typeface="Arial" panose="020B0604020202020204" pitchFamily="34" charset="0"/>
                        <a:cs typeface="Arial" panose="020B0604020202020204" pitchFamily="34" charset="0"/>
                      </a:rPr>
                      <a:t>AN</a:t>
                    </a:r>
                    <a:endParaRPr lang="en-US" sz="1200" b="1" dirty="0">
                      <a:latin typeface="Arial" panose="020B0604020202020204" pitchFamily="34" charset="0"/>
                      <a:cs typeface="Arial" panose="020B0604020202020204" pitchFamily="34" charset="0"/>
                    </a:endParaRPr>
                  </a:p>
                </p:txBody>
              </p:sp>
            </p:grpSp>
            <p:cxnSp>
              <p:nvCxnSpPr>
                <p:cNvPr id="33" name="Straight Arrow Connector 32">
                  <a:extLst>
                    <a:ext uri="{FF2B5EF4-FFF2-40B4-BE49-F238E27FC236}">
                      <a16:creationId xmlns:a16="http://schemas.microsoft.com/office/drawing/2014/main" id="{5682C9EE-76E9-DF25-BBB7-5747F62639F4}"/>
                    </a:ext>
                  </a:extLst>
                </p:cNvPr>
                <p:cNvCxnSpPr>
                  <a:stCxn id="15" idx="4"/>
                  <a:endCxn id="130" idx="0"/>
                </p:cNvCxnSpPr>
                <p:nvPr/>
              </p:nvCxnSpPr>
              <p:spPr>
                <a:xfrm>
                  <a:off x="6485644" y="1915200"/>
                  <a:ext cx="923556" cy="1789674"/>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4" name="Straight Arrow Connector 33">
                  <a:extLst>
                    <a:ext uri="{FF2B5EF4-FFF2-40B4-BE49-F238E27FC236}">
                      <a16:creationId xmlns:a16="http://schemas.microsoft.com/office/drawing/2014/main" id="{E26CF853-BE10-BA26-A8AE-64C391C889DC}"/>
                    </a:ext>
                  </a:extLst>
                </p:cNvPr>
                <p:cNvCxnSpPr>
                  <a:cxnSpLocks/>
                  <a:stCxn id="15" idx="4"/>
                  <a:endCxn id="144" idx="0"/>
                </p:cNvCxnSpPr>
                <p:nvPr/>
              </p:nvCxnSpPr>
              <p:spPr>
                <a:xfrm>
                  <a:off x="6485644" y="1915200"/>
                  <a:ext cx="4759584" cy="1784413"/>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35" name="TextBox 34">
                  <a:extLst>
                    <a:ext uri="{FF2B5EF4-FFF2-40B4-BE49-F238E27FC236}">
                      <a16:creationId xmlns:a16="http://schemas.microsoft.com/office/drawing/2014/main" id="{E6A10AF1-9F10-A3FA-D3D0-498041D2443C}"/>
                    </a:ext>
                  </a:extLst>
                </p:cNvPr>
                <p:cNvSpPr txBox="1"/>
                <p:nvPr/>
              </p:nvSpPr>
              <p:spPr>
                <a:xfrm>
                  <a:off x="6929173" y="3297636"/>
                  <a:ext cx="1223411" cy="352568"/>
                </a:xfrm>
                <a:prstGeom prst="rect">
                  <a:avLst/>
                </a:prstGeom>
                <a:solidFill>
                  <a:schemeClr val="bg1"/>
                </a:solidFill>
                <a:ln w="19050">
                  <a:noFill/>
                </a:ln>
              </p:spPr>
              <p:txBody>
                <a:bodyPr wrap="square" rtlCol="0">
                  <a:spAutoFit/>
                </a:bodyPr>
                <a:lstStyle/>
                <a:p>
                  <a:r>
                    <a:rPr lang="en-US" sz="1200" dirty="0">
                      <a:latin typeface="Arial" panose="020B0604020202020204" pitchFamily="34" charset="0"/>
                      <a:cs typeface="Arial" panose="020B0604020202020204" pitchFamily="34" charset="0"/>
                    </a:rPr>
                    <a:t>.45(.04)</a:t>
                  </a:r>
                </a:p>
              </p:txBody>
            </p:sp>
            <p:cxnSp>
              <p:nvCxnSpPr>
                <p:cNvPr id="36" name="Straight Arrow Connector 35">
                  <a:extLst>
                    <a:ext uri="{FF2B5EF4-FFF2-40B4-BE49-F238E27FC236}">
                      <a16:creationId xmlns:a16="http://schemas.microsoft.com/office/drawing/2014/main" id="{67A2A0B2-B73E-8FCF-0E6D-B5ED4031DD73}"/>
                    </a:ext>
                  </a:extLst>
                </p:cNvPr>
                <p:cNvCxnSpPr>
                  <a:stCxn id="15" idx="4"/>
                  <a:endCxn id="142" idx="0"/>
                </p:cNvCxnSpPr>
                <p:nvPr/>
              </p:nvCxnSpPr>
              <p:spPr>
                <a:xfrm flipH="1">
                  <a:off x="1678665" y="1915200"/>
                  <a:ext cx="4806979" cy="179311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37" name="TextBox 36">
                  <a:extLst>
                    <a:ext uri="{FF2B5EF4-FFF2-40B4-BE49-F238E27FC236}">
                      <a16:creationId xmlns:a16="http://schemas.microsoft.com/office/drawing/2014/main" id="{FA4FE066-599B-587A-AB65-A08BD06DCFA6}"/>
                    </a:ext>
                  </a:extLst>
                </p:cNvPr>
                <p:cNvSpPr txBox="1"/>
                <p:nvPr/>
              </p:nvSpPr>
              <p:spPr>
                <a:xfrm>
                  <a:off x="5290205" y="3329022"/>
                  <a:ext cx="909247" cy="352568"/>
                </a:xfrm>
                <a:prstGeom prst="rect">
                  <a:avLst/>
                </a:prstGeom>
                <a:solidFill>
                  <a:schemeClr val="bg1"/>
                </a:solidFill>
                <a:ln w="19050">
                  <a:noFill/>
                </a:ln>
              </p:spPr>
              <p:txBody>
                <a:bodyPr wrap="square" rtlCol="0">
                  <a:spAutoFit/>
                </a:bodyPr>
                <a:lstStyle/>
                <a:p>
                  <a:r>
                    <a:rPr lang="en-US" sz="1200" dirty="0">
                      <a:latin typeface="Arial" panose="020B0604020202020204" pitchFamily="34" charset="0"/>
                      <a:cs typeface="Arial" panose="020B0604020202020204" pitchFamily="34" charset="0"/>
                    </a:rPr>
                    <a:t>.53(.02)</a:t>
                  </a:r>
                </a:p>
              </p:txBody>
            </p:sp>
            <p:sp>
              <p:nvSpPr>
                <p:cNvPr id="38" name="TextBox 37">
                  <a:extLst>
                    <a:ext uri="{FF2B5EF4-FFF2-40B4-BE49-F238E27FC236}">
                      <a16:creationId xmlns:a16="http://schemas.microsoft.com/office/drawing/2014/main" id="{379A314D-95D6-49C8-CC81-BAE15875AB75}"/>
                    </a:ext>
                  </a:extLst>
                </p:cNvPr>
                <p:cNvSpPr txBox="1"/>
                <p:nvPr/>
              </p:nvSpPr>
              <p:spPr>
                <a:xfrm>
                  <a:off x="2544994" y="3303383"/>
                  <a:ext cx="963750" cy="352568"/>
                </a:xfrm>
                <a:prstGeom prst="rect">
                  <a:avLst/>
                </a:prstGeom>
                <a:solidFill>
                  <a:schemeClr val="bg1"/>
                </a:solidFill>
                <a:ln w="19050">
                  <a:noFill/>
                </a:ln>
              </p:spPr>
              <p:txBody>
                <a:bodyPr wrap="square" rtlCol="0">
                  <a:spAutoFit/>
                </a:bodyPr>
                <a:lstStyle/>
                <a:p>
                  <a:r>
                    <a:rPr lang="en-US" sz="1200" dirty="0">
                      <a:latin typeface="Arial" panose="020B0604020202020204" pitchFamily="34" charset="0"/>
                      <a:cs typeface="Arial" panose="020B0604020202020204" pitchFamily="34" charset="0"/>
                    </a:rPr>
                    <a:t>.82(.03)</a:t>
                  </a:r>
                </a:p>
              </p:txBody>
            </p:sp>
            <p:sp>
              <p:nvSpPr>
                <p:cNvPr id="39" name="TextBox 38">
                  <a:extLst>
                    <a:ext uri="{FF2B5EF4-FFF2-40B4-BE49-F238E27FC236}">
                      <a16:creationId xmlns:a16="http://schemas.microsoft.com/office/drawing/2014/main" id="{24ED3BF5-D378-D095-F372-8636F562080E}"/>
                    </a:ext>
                  </a:extLst>
                </p:cNvPr>
                <p:cNvSpPr txBox="1"/>
                <p:nvPr/>
              </p:nvSpPr>
              <p:spPr>
                <a:xfrm>
                  <a:off x="1442826" y="3309030"/>
                  <a:ext cx="976901" cy="352568"/>
                </a:xfrm>
                <a:prstGeom prst="rect">
                  <a:avLst/>
                </a:prstGeom>
                <a:solidFill>
                  <a:schemeClr val="bg1"/>
                </a:solidFill>
                <a:ln w="19050">
                  <a:noFill/>
                </a:ln>
              </p:spPr>
              <p:txBody>
                <a:bodyPr wrap="square" rtlCol="0">
                  <a:spAutoFit/>
                </a:bodyPr>
                <a:lstStyle/>
                <a:p>
                  <a:r>
                    <a:rPr lang="en-US" sz="1200" dirty="0">
                      <a:latin typeface="Arial" panose="020B0604020202020204" pitchFamily="34" charset="0"/>
                      <a:cs typeface="Arial" panose="020B0604020202020204" pitchFamily="34" charset="0"/>
                    </a:rPr>
                    <a:t>.85(.04)</a:t>
                  </a:r>
                </a:p>
              </p:txBody>
            </p:sp>
            <p:sp>
              <p:nvSpPr>
                <p:cNvPr id="40" name="TextBox 39">
                  <a:extLst>
                    <a:ext uri="{FF2B5EF4-FFF2-40B4-BE49-F238E27FC236}">
                      <a16:creationId xmlns:a16="http://schemas.microsoft.com/office/drawing/2014/main" id="{C61E5AF4-5A17-7C62-BF5E-44D4A888A168}"/>
                    </a:ext>
                  </a:extLst>
                </p:cNvPr>
                <p:cNvSpPr txBox="1"/>
                <p:nvPr/>
              </p:nvSpPr>
              <p:spPr>
                <a:xfrm>
                  <a:off x="7750864" y="3293962"/>
                  <a:ext cx="923556" cy="352568"/>
                </a:xfrm>
                <a:prstGeom prst="rect">
                  <a:avLst/>
                </a:prstGeom>
                <a:solidFill>
                  <a:schemeClr val="bg1"/>
                </a:solidFill>
                <a:ln w="19050">
                  <a:noFill/>
                </a:ln>
              </p:spPr>
              <p:txBody>
                <a:bodyPr wrap="square" rtlCol="0">
                  <a:spAutoFit/>
                </a:bodyPr>
                <a:lstStyle/>
                <a:p>
                  <a:r>
                    <a:rPr lang="en-US" sz="1200" dirty="0">
                      <a:latin typeface="Arial" panose="020B0604020202020204" pitchFamily="34" charset="0"/>
                      <a:cs typeface="Arial" panose="020B0604020202020204" pitchFamily="34" charset="0"/>
                    </a:rPr>
                    <a:t>.43(.04)</a:t>
                  </a:r>
                </a:p>
              </p:txBody>
            </p:sp>
            <p:sp>
              <p:nvSpPr>
                <p:cNvPr id="41" name="TextBox 40">
                  <a:extLst>
                    <a:ext uri="{FF2B5EF4-FFF2-40B4-BE49-F238E27FC236}">
                      <a16:creationId xmlns:a16="http://schemas.microsoft.com/office/drawing/2014/main" id="{435F7E2B-F0DA-61C8-01B8-1A16760C44F4}"/>
                    </a:ext>
                  </a:extLst>
                </p:cNvPr>
                <p:cNvSpPr txBox="1"/>
                <p:nvPr/>
              </p:nvSpPr>
              <p:spPr>
                <a:xfrm>
                  <a:off x="8562749" y="3302011"/>
                  <a:ext cx="1055118" cy="352568"/>
                </a:xfrm>
                <a:prstGeom prst="rect">
                  <a:avLst/>
                </a:prstGeom>
                <a:solidFill>
                  <a:schemeClr val="bg1"/>
                </a:solidFill>
                <a:ln w="19050">
                  <a:noFill/>
                </a:ln>
              </p:spPr>
              <p:txBody>
                <a:bodyPr wrap="square" rtlCol="0">
                  <a:spAutoFit/>
                </a:bodyPr>
                <a:lstStyle/>
                <a:p>
                  <a:r>
                    <a:rPr lang="en-US" sz="1200" dirty="0">
                      <a:latin typeface="Arial" panose="020B0604020202020204" pitchFamily="34" charset="0"/>
                      <a:cs typeface="Arial" panose="020B0604020202020204" pitchFamily="34" charset="0"/>
                    </a:rPr>
                    <a:t>.36(.05)</a:t>
                  </a:r>
                </a:p>
              </p:txBody>
            </p:sp>
            <p:sp>
              <p:nvSpPr>
                <p:cNvPr id="42" name="TextBox 41">
                  <a:extLst>
                    <a:ext uri="{FF2B5EF4-FFF2-40B4-BE49-F238E27FC236}">
                      <a16:creationId xmlns:a16="http://schemas.microsoft.com/office/drawing/2014/main" id="{47C279DB-1B68-5A22-C5F2-442ACCBA921F}"/>
                    </a:ext>
                  </a:extLst>
                </p:cNvPr>
                <p:cNvSpPr txBox="1"/>
                <p:nvPr/>
              </p:nvSpPr>
              <p:spPr>
                <a:xfrm>
                  <a:off x="10401454" y="3270070"/>
                  <a:ext cx="1041269" cy="352568"/>
                </a:xfrm>
                <a:prstGeom prst="rect">
                  <a:avLst/>
                </a:prstGeom>
                <a:solidFill>
                  <a:schemeClr val="bg1"/>
                </a:solidFill>
                <a:ln w="19050">
                  <a:noFill/>
                </a:ln>
              </p:spPr>
              <p:txBody>
                <a:bodyPr wrap="square" rtlCol="0">
                  <a:spAutoFit/>
                </a:bodyPr>
                <a:lstStyle/>
                <a:p>
                  <a:r>
                    <a:rPr lang="en-US" sz="1200" dirty="0">
                      <a:latin typeface="Arial" panose="020B0604020202020204" pitchFamily="34" charset="0"/>
                      <a:cs typeface="Arial" panose="020B0604020202020204" pitchFamily="34" charset="0"/>
                    </a:rPr>
                    <a:t>.24(.04)</a:t>
                  </a:r>
                </a:p>
              </p:txBody>
            </p:sp>
            <p:sp>
              <p:nvSpPr>
                <p:cNvPr id="43" name="TextBox 42">
                  <a:extLst>
                    <a:ext uri="{FF2B5EF4-FFF2-40B4-BE49-F238E27FC236}">
                      <a16:creationId xmlns:a16="http://schemas.microsoft.com/office/drawing/2014/main" id="{11286D3C-8EB3-1ABC-EB2F-740F6B35A6FE}"/>
                    </a:ext>
                  </a:extLst>
                </p:cNvPr>
                <p:cNvSpPr txBox="1"/>
                <p:nvPr/>
              </p:nvSpPr>
              <p:spPr>
                <a:xfrm>
                  <a:off x="9470851" y="3296249"/>
                  <a:ext cx="976991" cy="352568"/>
                </a:xfrm>
                <a:prstGeom prst="rect">
                  <a:avLst/>
                </a:prstGeom>
                <a:solidFill>
                  <a:schemeClr val="bg1"/>
                </a:solidFill>
                <a:ln w="19050">
                  <a:noFill/>
                </a:ln>
              </p:spPr>
              <p:txBody>
                <a:bodyPr wrap="square" rtlCol="0">
                  <a:spAutoFit/>
                </a:bodyPr>
                <a:lstStyle/>
                <a:p>
                  <a:r>
                    <a:rPr lang="en-US" sz="1200" dirty="0">
                      <a:latin typeface="Arial" panose="020B0604020202020204" pitchFamily="34" charset="0"/>
                      <a:cs typeface="Arial" panose="020B0604020202020204" pitchFamily="34" charset="0"/>
                    </a:rPr>
                    <a:t>.33(.03)</a:t>
                  </a:r>
                </a:p>
              </p:txBody>
            </p:sp>
            <p:grpSp>
              <p:nvGrpSpPr>
                <p:cNvPr id="44" name="Group 43">
                  <a:extLst>
                    <a:ext uri="{FF2B5EF4-FFF2-40B4-BE49-F238E27FC236}">
                      <a16:creationId xmlns:a16="http://schemas.microsoft.com/office/drawing/2014/main" id="{1845A24B-26A2-1311-AE92-49E3E6FEF0B2}"/>
                    </a:ext>
                  </a:extLst>
                </p:cNvPr>
                <p:cNvGrpSpPr/>
                <p:nvPr/>
              </p:nvGrpSpPr>
              <p:grpSpPr>
                <a:xfrm>
                  <a:off x="1341562" y="4215300"/>
                  <a:ext cx="4825370" cy="1807584"/>
                  <a:chOff x="1341562" y="4215300"/>
                  <a:chExt cx="4825370" cy="1807584"/>
                </a:xfrm>
              </p:grpSpPr>
              <p:cxnSp>
                <p:nvCxnSpPr>
                  <p:cNvPr id="119" name="Straight Arrow Connector 118">
                    <a:extLst>
                      <a:ext uri="{FF2B5EF4-FFF2-40B4-BE49-F238E27FC236}">
                        <a16:creationId xmlns:a16="http://schemas.microsoft.com/office/drawing/2014/main" id="{D0B4787E-9979-032F-F257-BC54A61F8F61}"/>
                      </a:ext>
                    </a:extLst>
                  </p:cNvPr>
                  <p:cNvCxnSpPr>
                    <a:cxnSpLocks/>
                    <a:stCxn id="120" idx="0"/>
                    <a:endCxn id="142" idx="2"/>
                  </p:cNvCxnSpPr>
                  <p:nvPr/>
                </p:nvCxnSpPr>
                <p:spPr>
                  <a:xfrm flipH="1" flipV="1">
                    <a:off x="1678665" y="4215300"/>
                    <a:ext cx="12524" cy="534415"/>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120" name="Oval 119">
                    <a:extLst>
                      <a:ext uri="{FF2B5EF4-FFF2-40B4-BE49-F238E27FC236}">
                        <a16:creationId xmlns:a16="http://schemas.microsoft.com/office/drawing/2014/main" id="{04979EB1-2A40-57E4-A82D-9E066160037F}"/>
                      </a:ext>
                    </a:extLst>
                  </p:cNvPr>
                  <p:cNvSpPr/>
                  <p:nvPr/>
                </p:nvSpPr>
                <p:spPr>
                  <a:xfrm>
                    <a:off x="1341562" y="4749715"/>
                    <a:ext cx="699254" cy="655453"/>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b="1" baseline="-25000" dirty="0">
                      <a:solidFill>
                        <a:schemeClr val="tx1"/>
                      </a:solidFill>
                      <a:latin typeface="Arial" panose="020B0604020202020204" pitchFamily="34" charset="0"/>
                      <a:cs typeface="Arial" panose="020B0604020202020204" pitchFamily="34" charset="0"/>
                    </a:endParaRPr>
                  </a:p>
                </p:txBody>
              </p:sp>
              <p:sp>
                <p:nvSpPr>
                  <p:cNvPr id="121" name="TextBox 120">
                    <a:extLst>
                      <a:ext uri="{FF2B5EF4-FFF2-40B4-BE49-F238E27FC236}">
                        <a16:creationId xmlns:a16="http://schemas.microsoft.com/office/drawing/2014/main" id="{28267BE6-37C0-F49E-2074-F56BB0DE0C11}"/>
                      </a:ext>
                    </a:extLst>
                  </p:cNvPr>
                  <p:cNvSpPr txBox="1"/>
                  <p:nvPr/>
                </p:nvSpPr>
                <p:spPr>
                  <a:xfrm>
                    <a:off x="1344346" y="4938942"/>
                    <a:ext cx="696470" cy="352568"/>
                  </a:xfrm>
                  <a:prstGeom prst="rect">
                    <a:avLst/>
                  </a:prstGeom>
                  <a:noFill/>
                  <a:ln w="19050">
                    <a:noFill/>
                  </a:ln>
                </p:spPr>
                <p:txBody>
                  <a:bodyPr wrap="square" rtlCol="0">
                    <a:spAutoFit/>
                  </a:bodyPr>
                  <a:lstStyle/>
                  <a:p>
                    <a:pPr algn="ctr"/>
                    <a:r>
                      <a:rPr lang="en-US" sz="1200" b="1" dirty="0">
                        <a:solidFill>
                          <a:srgbClr val="000000"/>
                        </a:solidFill>
                        <a:latin typeface="Arial" panose="020B0604020202020204" pitchFamily="34" charset="0"/>
                        <a:cs typeface="Arial" panose="020B0604020202020204" pitchFamily="34" charset="0"/>
                      </a:rPr>
                      <a:t>U</a:t>
                    </a:r>
                    <a:r>
                      <a:rPr lang="en-US" sz="1200" b="1" baseline="-25000" dirty="0">
                        <a:solidFill>
                          <a:srgbClr val="000000"/>
                        </a:solidFill>
                        <a:latin typeface="Arial" panose="020B0604020202020204" pitchFamily="34" charset="0"/>
                        <a:cs typeface="Arial" panose="020B0604020202020204" pitchFamily="34" charset="0"/>
                      </a:rPr>
                      <a:t>ANX</a:t>
                    </a:r>
                    <a:endParaRPr lang="en-US" sz="1200" b="1" baseline="-25000" dirty="0">
                      <a:latin typeface="Arial" panose="020B0604020202020204" pitchFamily="34" charset="0"/>
                      <a:cs typeface="Arial" panose="020B0604020202020204" pitchFamily="34" charset="0"/>
                    </a:endParaRPr>
                  </a:p>
                </p:txBody>
              </p:sp>
              <p:sp>
                <p:nvSpPr>
                  <p:cNvPr id="122" name="TextBox 121">
                    <a:extLst>
                      <a:ext uri="{FF2B5EF4-FFF2-40B4-BE49-F238E27FC236}">
                        <a16:creationId xmlns:a16="http://schemas.microsoft.com/office/drawing/2014/main" id="{35279B33-5951-7EEA-0678-224B136873BF}"/>
                      </a:ext>
                    </a:extLst>
                  </p:cNvPr>
                  <p:cNvSpPr txBox="1"/>
                  <p:nvPr/>
                </p:nvSpPr>
                <p:spPr>
                  <a:xfrm>
                    <a:off x="5176461" y="5670316"/>
                    <a:ext cx="990471" cy="352568"/>
                  </a:xfrm>
                  <a:prstGeom prst="rect">
                    <a:avLst/>
                  </a:prstGeom>
                  <a:solidFill>
                    <a:schemeClr val="bg1"/>
                  </a:solidFill>
                  <a:ln w="19050">
                    <a:noFill/>
                  </a:ln>
                </p:spPr>
                <p:txBody>
                  <a:bodyPr wrap="square" rtlCol="0">
                    <a:spAutoFit/>
                  </a:bodyPr>
                  <a:lstStyle/>
                  <a:p>
                    <a:r>
                      <a:rPr lang="en-US" sz="1200" dirty="0">
                        <a:latin typeface="Arial" panose="020B0604020202020204" pitchFamily="34" charset="0"/>
                        <a:cs typeface="Arial" panose="020B0604020202020204" pitchFamily="34" charset="0"/>
                      </a:rPr>
                      <a:t>.72(.03)</a:t>
                    </a:r>
                  </a:p>
                </p:txBody>
              </p:sp>
              <p:sp>
                <p:nvSpPr>
                  <p:cNvPr id="123" name="Arc 122">
                    <a:extLst>
                      <a:ext uri="{FF2B5EF4-FFF2-40B4-BE49-F238E27FC236}">
                        <a16:creationId xmlns:a16="http://schemas.microsoft.com/office/drawing/2014/main" id="{A607ABA7-79E2-EEC0-18BE-7C9E63DB3E5A}"/>
                      </a:ext>
                    </a:extLst>
                  </p:cNvPr>
                  <p:cNvSpPr/>
                  <p:nvPr/>
                </p:nvSpPr>
                <p:spPr>
                  <a:xfrm flipV="1">
                    <a:off x="1465722" y="5060577"/>
                    <a:ext cx="425885" cy="580432"/>
                  </a:xfrm>
                  <a:prstGeom prst="arc">
                    <a:avLst>
                      <a:gd name="adj1" fmla="val 10747796"/>
                      <a:gd name="adj2" fmla="val 0"/>
                    </a:avLst>
                  </a:prstGeom>
                  <a:ln w="28575">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45" name="Group 44">
                  <a:extLst>
                    <a:ext uri="{FF2B5EF4-FFF2-40B4-BE49-F238E27FC236}">
                      <a16:creationId xmlns:a16="http://schemas.microsoft.com/office/drawing/2014/main" id="{069B3C46-65F4-53BE-F6EF-96F7023DC9D8}"/>
                    </a:ext>
                  </a:extLst>
                </p:cNvPr>
                <p:cNvGrpSpPr/>
                <p:nvPr/>
              </p:nvGrpSpPr>
              <p:grpSpPr>
                <a:xfrm>
                  <a:off x="2304649" y="4211667"/>
                  <a:ext cx="4986228" cy="1811216"/>
                  <a:chOff x="1341562" y="4215300"/>
                  <a:chExt cx="4986228" cy="1811216"/>
                </a:xfrm>
              </p:grpSpPr>
              <p:cxnSp>
                <p:nvCxnSpPr>
                  <p:cNvPr id="114" name="Straight Arrow Connector 113">
                    <a:extLst>
                      <a:ext uri="{FF2B5EF4-FFF2-40B4-BE49-F238E27FC236}">
                        <a16:creationId xmlns:a16="http://schemas.microsoft.com/office/drawing/2014/main" id="{C779898D-C09E-6BF2-2706-E8662DCCCBD5}"/>
                      </a:ext>
                    </a:extLst>
                  </p:cNvPr>
                  <p:cNvCxnSpPr>
                    <a:cxnSpLocks/>
                    <a:stCxn id="115" idx="0"/>
                  </p:cNvCxnSpPr>
                  <p:nvPr/>
                </p:nvCxnSpPr>
                <p:spPr>
                  <a:xfrm flipH="1" flipV="1">
                    <a:off x="1678665" y="4215300"/>
                    <a:ext cx="12524" cy="534415"/>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115" name="Oval 114">
                    <a:extLst>
                      <a:ext uri="{FF2B5EF4-FFF2-40B4-BE49-F238E27FC236}">
                        <a16:creationId xmlns:a16="http://schemas.microsoft.com/office/drawing/2014/main" id="{71E019FB-8EB1-9195-81C0-21B2575D410C}"/>
                      </a:ext>
                    </a:extLst>
                  </p:cNvPr>
                  <p:cNvSpPr/>
                  <p:nvPr/>
                </p:nvSpPr>
                <p:spPr>
                  <a:xfrm>
                    <a:off x="1341562" y="4749715"/>
                    <a:ext cx="699254" cy="655453"/>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b="1" baseline="-25000" dirty="0">
                      <a:solidFill>
                        <a:schemeClr val="tx1"/>
                      </a:solidFill>
                      <a:latin typeface="Arial" panose="020B0604020202020204" pitchFamily="34" charset="0"/>
                      <a:cs typeface="Arial" panose="020B0604020202020204" pitchFamily="34" charset="0"/>
                    </a:endParaRPr>
                  </a:p>
                </p:txBody>
              </p:sp>
              <p:sp>
                <p:nvSpPr>
                  <p:cNvPr id="116" name="TextBox 115">
                    <a:extLst>
                      <a:ext uri="{FF2B5EF4-FFF2-40B4-BE49-F238E27FC236}">
                        <a16:creationId xmlns:a16="http://schemas.microsoft.com/office/drawing/2014/main" id="{AF3B58CF-9F5F-2F39-56F2-C265AA0F0D0F}"/>
                      </a:ext>
                    </a:extLst>
                  </p:cNvPr>
                  <p:cNvSpPr txBox="1"/>
                  <p:nvPr/>
                </p:nvSpPr>
                <p:spPr>
                  <a:xfrm>
                    <a:off x="1344346" y="4938942"/>
                    <a:ext cx="696470" cy="276999"/>
                  </a:xfrm>
                  <a:prstGeom prst="rect">
                    <a:avLst/>
                  </a:prstGeom>
                  <a:noFill/>
                  <a:ln w="19050">
                    <a:noFill/>
                  </a:ln>
                </p:spPr>
                <p:txBody>
                  <a:bodyPr wrap="square" rtlCol="0">
                    <a:spAutoFit/>
                  </a:bodyPr>
                  <a:lstStyle/>
                  <a:p>
                    <a:pPr algn="ctr"/>
                    <a:r>
                      <a:rPr lang="en-US" sz="1200" b="1" dirty="0">
                        <a:solidFill>
                          <a:srgbClr val="000000"/>
                        </a:solidFill>
                        <a:latin typeface="Arial" panose="020B0604020202020204" pitchFamily="34" charset="0"/>
                        <a:cs typeface="Arial" panose="020B0604020202020204" pitchFamily="34" charset="0"/>
                      </a:rPr>
                      <a:t>U</a:t>
                    </a:r>
                    <a:r>
                      <a:rPr lang="en-US" sz="1200" b="1" baseline="-25000" dirty="0">
                        <a:solidFill>
                          <a:srgbClr val="000000"/>
                        </a:solidFill>
                        <a:latin typeface="Arial" panose="020B0604020202020204" pitchFamily="34" charset="0"/>
                        <a:cs typeface="Arial" panose="020B0604020202020204" pitchFamily="34" charset="0"/>
                      </a:rPr>
                      <a:t>MDD</a:t>
                    </a:r>
                    <a:endParaRPr lang="en-US" sz="1200" b="1" baseline="-25000" dirty="0">
                      <a:latin typeface="Arial" panose="020B0604020202020204" pitchFamily="34" charset="0"/>
                      <a:cs typeface="Arial" panose="020B0604020202020204" pitchFamily="34" charset="0"/>
                    </a:endParaRPr>
                  </a:p>
                </p:txBody>
              </p:sp>
              <p:sp>
                <p:nvSpPr>
                  <p:cNvPr id="117" name="TextBox 116">
                    <a:extLst>
                      <a:ext uri="{FF2B5EF4-FFF2-40B4-BE49-F238E27FC236}">
                        <a16:creationId xmlns:a16="http://schemas.microsoft.com/office/drawing/2014/main" id="{DBE8418D-60AC-6DE2-E442-4F164225741B}"/>
                      </a:ext>
                    </a:extLst>
                  </p:cNvPr>
                  <p:cNvSpPr txBox="1"/>
                  <p:nvPr/>
                </p:nvSpPr>
                <p:spPr>
                  <a:xfrm>
                    <a:off x="5168789" y="5673949"/>
                    <a:ext cx="1159001" cy="352567"/>
                  </a:xfrm>
                  <a:prstGeom prst="rect">
                    <a:avLst/>
                  </a:prstGeom>
                  <a:solidFill>
                    <a:schemeClr val="bg1"/>
                  </a:solidFill>
                  <a:ln w="19050">
                    <a:noFill/>
                  </a:ln>
                </p:spPr>
                <p:txBody>
                  <a:bodyPr wrap="square" rtlCol="0">
                    <a:spAutoFit/>
                  </a:bodyPr>
                  <a:lstStyle/>
                  <a:p>
                    <a:r>
                      <a:rPr lang="en-US" sz="1200" dirty="0">
                        <a:latin typeface="Arial" panose="020B0604020202020204" pitchFamily="34" charset="0"/>
                        <a:cs typeface="Arial" panose="020B0604020202020204" pitchFamily="34" charset="0"/>
                      </a:rPr>
                      <a:t>.73(.04)</a:t>
                    </a:r>
                  </a:p>
                </p:txBody>
              </p:sp>
              <p:sp>
                <p:nvSpPr>
                  <p:cNvPr id="118" name="Arc 117">
                    <a:extLst>
                      <a:ext uri="{FF2B5EF4-FFF2-40B4-BE49-F238E27FC236}">
                        <a16:creationId xmlns:a16="http://schemas.microsoft.com/office/drawing/2014/main" id="{844CC390-F7C9-A2F1-82FC-C6570F58082C}"/>
                      </a:ext>
                    </a:extLst>
                  </p:cNvPr>
                  <p:cNvSpPr/>
                  <p:nvPr/>
                </p:nvSpPr>
                <p:spPr>
                  <a:xfrm flipV="1">
                    <a:off x="1465722" y="5060577"/>
                    <a:ext cx="425885" cy="580432"/>
                  </a:xfrm>
                  <a:prstGeom prst="arc">
                    <a:avLst>
                      <a:gd name="adj1" fmla="val 10747796"/>
                      <a:gd name="adj2" fmla="val 0"/>
                    </a:avLst>
                  </a:prstGeom>
                  <a:ln w="28575">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46" name="Group 45">
                  <a:extLst>
                    <a:ext uri="{FF2B5EF4-FFF2-40B4-BE49-F238E27FC236}">
                      <a16:creationId xmlns:a16="http://schemas.microsoft.com/office/drawing/2014/main" id="{1C277E65-CA36-B1EB-39BD-ADF10FE54F09}"/>
                    </a:ext>
                  </a:extLst>
                </p:cNvPr>
                <p:cNvGrpSpPr/>
                <p:nvPr/>
              </p:nvGrpSpPr>
              <p:grpSpPr>
                <a:xfrm>
                  <a:off x="3220595" y="4217111"/>
                  <a:ext cx="4841542" cy="1818642"/>
                  <a:chOff x="1301236" y="4215300"/>
                  <a:chExt cx="4841542" cy="1818642"/>
                </a:xfrm>
              </p:grpSpPr>
              <p:cxnSp>
                <p:nvCxnSpPr>
                  <p:cNvPr id="109" name="Straight Arrow Connector 108">
                    <a:extLst>
                      <a:ext uri="{FF2B5EF4-FFF2-40B4-BE49-F238E27FC236}">
                        <a16:creationId xmlns:a16="http://schemas.microsoft.com/office/drawing/2014/main" id="{B6A73E77-DC44-24B5-4290-DC73700262B1}"/>
                      </a:ext>
                    </a:extLst>
                  </p:cNvPr>
                  <p:cNvCxnSpPr>
                    <a:cxnSpLocks/>
                    <a:stCxn id="110" idx="0"/>
                  </p:cNvCxnSpPr>
                  <p:nvPr/>
                </p:nvCxnSpPr>
                <p:spPr>
                  <a:xfrm flipH="1" flipV="1">
                    <a:off x="1678665" y="4215300"/>
                    <a:ext cx="12524" cy="534415"/>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110" name="Oval 109">
                    <a:extLst>
                      <a:ext uri="{FF2B5EF4-FFF2-40B4-BE49-F238E27FC236}">
                        <a16:creationId xmlns:a16="http://schemas.microsoft.com/office/drawing/2014/main" id="{8EA13870-F96A-6E6A-3F39-9650FC1384E2}"/>
                      </a:ext>
                    </a:extLst>
                  </p:cNvPr>
                  <p:cNvSpPr/>
                  <p:nvPr/>
                </p:nvSpPr>
                <p:spPr>
                  <a:xfrm>
                    <a:off x="1341562" y="4749715"/>
                    <a:ext cx="699254" cy="655453"/>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b="1" baseline="-25000" dirty="0">
                      <a:solidFill>
                        <a:schemeClr val="tx1"/>
                      </a:solidFill>
                      <a:latin typeface="Arial" panose="020B0604020202020204" pitchFamily="34" charset="0"/>
                      <a:cs typeface="Arial" panose="020B0604020202020204" pitchFamily="34" charset="0"/>
                    </a:endParaRPr>
                  </a:p>
                </p:txBody>
              </p:sp>
              <p:sp>
                <p:nvSpPr>
                  <p:cNvPr id="111" name="TextBox 110">
                    <a:extLst>
                      <a:ext uri="{FF2B5EF4-FFF2-40B4-BE49-F238E27FC236}">
                        <a16:creationId xmlns:a16="http://schemas.microsoft.com/office/drawing/2014/main" id="{2C534A96-2E41-525D-AED0-053485079D7D}"/>
                      </a:ext>
                    </a:extLst>
                  </p:cNvPr>
                  <p:cNvSpPr txBox="1"/>
                  <p:nvPr/>
                </p:nvSpPr>
                <p:spPr>
                  <a:xfrm>
                    <a:off x="1301236" y="4938942"/>
                    <a:ext cx="789272" cy="352568"/>
                  </a:xfrm>
                  <a:prstGeom prst="rect">
                    <a:avLst/>
                  </a:prstGeom>
                  <a:noFill/>
                  <a:ln w="19050">
                    <a:noFill/>
                  </a:ln>
                </p:spPr>
                <p:txBody>
                  <a:bodyPr wrap="square" rtlCol="0">
                    <a:spAutoFit/>
                  </a:bodyPr>
                  <a:lstStyle/>
                  <a:p>
                    <a:pPr algn="ctr"/>
                    <a:r>
                      <a:rPr lang="en-US" sz="1200" b="1" dirty="0">
                        <a:solidFill>
                          <a:srgbClr val="000000"/>
                        </a:solidFill>
                        <a:latin typeface="Arial" panose="020B0604020202020204" pitchFamily="34" charset="0"/>
                        <a:cs typeface="Arial" panose="020B0604020202020204" pitchFamily="34" charset="0"/>
                      </a:rPr>
                      <a:t>U</a:t>
                    </a:r>
                    <a:r>
                      <a:rPr lang="en-US" sz="1200" b="1" baseline="-25000" dirty="0">
                        <a:solidFill>
                          <a:srgbClr val="000000"/>
                        </a:solidFill>
                        <a:latin typeface="Arial" panose="020B0604020202020204" pitchFamily="34" charset="0"/>
                        <a:cs typeface="Arial" panose="020B0604020202020204" pitchFamily="34" charset="0"/>
                      </a:rPr>
                      <a:t>PTSD</a:t>
                    </a:r>
                    <a:endParaRPr lang="en-US" sz="1200" b="1" baseline="-25000" dirty="0">
                      <a:latin typeface="Arial" panose="020B0604020202020204" pitchFamily="34" charset="0"/>
                      <a:cs typeface="Arial" panose="020B0604020202020204" pitchFamily="34" charset="0"/>
                    </a:endParaRPr>
                  </a:p>
                </p:txBody>
              </p:sp>
              <p:sp>
                <p:nvSpPr>
                  <p:cNvPr id="112" name="TextBox 111">
                    <a:extLst>
                      <a:ext uri="{FF2B5EF4-FFF2-40B4-BE49-F238E27FC236}">
                        <a16:creationId xmlns:a16="http://schemas.microsoft.com/office/drawing/2014/main" id="{17008EF0-2271-138C-4A0F-6A046B460A4F}"/>
                      </a:ext>
                    </a:extLst>
                  </p:cNvPr>
                  <p:cNvSpPr txBox="1"/>
                  <p:nvPr/>
                </p:nvSpPr>
                <p:spPr>
                  <a:xfrm>
                    <a:off x="5164669" y="5681374"/>
                    <a:ext cx="978109" cy="352568"/>
                  </a:xfrm>
                  <a:prstGeom prst="rect">
                    <a:avLst/>
                  </a:prstGeom>
                  <a:solidFill>
                    <a:schemeClr val="bg1"/>
                  </a:solidFill>
                  <a:ln w="19050">
                    <a:noFill/>
                  </a:ln>
                </p:spPr>
                <p:txBody>
                  <a:bodyPr wrap="square" rtlCol="0">
                    <a:spAutoFit/>
                  </a:bodyPr>
                  <a:lstStyle/>
                  <a:p>
                    <a:r>
                      <a:rPr lang="en-US" sz="1200" dirty="0">
                        <a:latin typeface="Arial" panose="020B0604020202020204" pitchFamily="34" charset="0"/>
                        <a:cs typeface="Arial" panose="020B0604020202020204" pitchFamily="34" charset="0"/>
                      </a:rPr>
                      <a:t>.80(.09)</a:t>
                    </a:r>
                  </a:p>
                </p:txBody>
              </p:sp>
              <p:sp>
                <p:nvSpPr>
                  <p:cNvPr id="113" name="Arc 112">
                    <a:extLst>
                      <a:ext uri="{FF2B5EF4-FFF2-40B4-BE49-F238E27FC236}">
                        <a16:creationId xmlns:a16="http://schemas.microsoft.com/office/drawing/2014/main" id="{94ACF7AA-BC97-D4EA-794B-DF9CAE7AEE19}"/>
                      </a:ext>
                    </a:extLst>
                  </p:cNvPr>
                  <p:cNvSpPr/>
                  <p:nvPr/>
                </p:nvSpPr>
                <p:spPr>
                  <a:xfrm flipV="1">
                    <a:off x="1465722" y="5060577"/>
                    <a:ext cx="425885" cy="580432"/>
                  </a:xfrm>
                  <a:prstGeom prst="arc">
                    <a:avLst>
                      <a:gd name="adj1" fmla="val 10747796"/>
                      <a:gd name="adj2" fmla="val 0"/>
                    </a:avLst>
                  </a:prstGeom>
                  <a:ln w="28575">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47" name="Group 46">
                  <a:extLst>
                    <a:ext uri="{FF2B5EF4-FFF2-40B4-BE49-F238E27FC236}">
                      <a16:creationId xmlns:a16="http://schemas.microsoft.com/office/drawing/2014/main" id="{658EF967-7565-7A7D-BAAB-2D941D961B89}"/>
                    </a:ext>
                  </a:extLst>
                </p:cNvPr>
                <p:cNvGrpSpPr/>
                <p:nvPr/>
              </p:nvGrpSpPr>
              <p:grpSpPr>
                <a:xfrm>
                  <a:off x="3247730" y="4213478"/>
                  <a:ext cx="1675532" cy="1802307"/>
                  <a:chOff x="365284" y="4215300"/>
                  <a:chExt cx="1675532" cy="1802307"/>
                </a:xfrm>
              </p:grpSpPr>
              <p:cxnSp>
                <p:nvCxnSpPr>
                  <p:cNvPr id="104" name="Straight Arrow Connector 103">
                    <a:extLst>
                      <a:ext uri="{FF2B5EF4-FFF2-40B4-BE49-F238E27FC236}">
                        <a16:creationId xmlns:a16="http://schemas.microsoft.com/office/drawing/2014/main" id="{49D9C1F7-5906-731A-F8EA-EC5531EF117D}"/>
                      </a:ext>
                    </a:extLst>
                  </p:cNvPr>
                  <p:cNvCxnSpPr>
                    <a:cxnSpLocks/>
                    <a:stCxn id="105" idx="0"/>
                  </p:cNvCxnSpPr>
                  <p:nvPr/>
                </p:nvCxnSpPr>
                <p:spPr>
                  <a:xfrm flipH="1" flipV="1">
                    <a:off x="1678665" y="4215300"/>
                    <a:ext cx="12524" cy="534415"/>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105" name="Oval 104">
                    <a:extLst>
                      <a:ext uri="{FF2B5EF4-FFF2-40B4-BE49-F238E27FC236}">
                        <a16:creationId xmlns:a16="http://schemas.microsoft.com/office/drawing/2014/main" id="{5D4A8E4F-724B-3B2E-6075-DE10683906DE}"/>
                      </a:ext>
                    </a:extLst>
                  </p:cNvPr>
                  <p:cNvSpPr/>
                  <p:nvPr/>
                </p:nvSpPr>
                <p:spPr>
                  <a:xfrm>
                    <a:off x="1341562" y="4749715"/>
                    <a:ext cx="699254" cy="655453"/>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b="1" baseline="-25000" dirty="0">
                      <a:solidFill>
                        <a:schemeClr val="tx1"/>
                      </a:solidFill>
                      <a:latin typeface="Arial" panose="020B0604020202020204" pitchFamily="34" charset="0"/>
                      <a:cs typeface="Arial" panose="020B0604020202020204" pitchFamily="34" charset="0"/>
                    </a:endParaRPr>
                  </a:p>
                </p:txBody>
              </p:sp>
              <p:sp>
                <p:nvSpPr>
                  <p:cNvPr id="106" name="TextBox 105">
                    <a:extLst>
                      <a:ext uri="{FF2B5EF4-FFF2-40B4-BE49-F238E27FC236}">
                        <a16:creationId xmlns:a16="http://schemas.microsoft.com/office/drawing/2014/main" id="{EE06A441-5AF0-2330-35D5-888DC3A6DF9F}"/>
                      </a:ext>
                    </a:extLst>
                  </p:cNvPr>
                  <p:cNvSpPr txBox="1"/>
                  <p:nvPr/>
                </p:nvSpPr>
                <p:spPr>
                  <a:xfrm>
                    <a:off x="1330430" y="4938169"/>
                    <a:ext cx="696470" cy="276999"/>
                  </a:xfrm>
                  <a:prstGeom prst="rect">
                    <a:avLst/>
                  </a:prstGeom>
                  <a:noFill/>
                  <a:ln w="19050">
                    <a:noFill/>
                  </a:ln>
                </p:spPr>
                <p:txBody>
                  <a:bodyPr wrap="square" rtlCol="0">
                    <a:spAutoFit/>
                  </a:bodyPr>
                  <a:lstStyle/>
                  <a:p>
                    <a:pPr algn="ctr"/>
                    <a:r>
                      <a:rPr lang="en-US" sz="1200" b="1" dirty="0">
                        <a:solidFill>
                          <a:srgbClr val="000000"/>
                        </a:solidFill>
                        <a:latin typeface="Arial" panose="020B0604020202020204" pitchFamily="34" charset="0"/>
                        <a:cs typeface="Arial" panose="020B0604020202020204" pitchFamily="34" charset="0"/>
                      </a:rPr>
                      <a:t>U</a:t>
                    </a:r>
                    <a:r>
                      <a:rPr lang="en-US" sz="1200" b="1" baseline="-25000" dirty="0">
                        <a:solidFill>
                          <a:srgbClr val="000000"/>
                        </a:solidFill>
                        <a:latin typeface="Arial" panose="020B0604020202020204" pitchFamily="34" charset="0"/>
                        <a:cs typeface="Arial" panose="020B0604020202020204" pitchFamily="34" charset="0"/>
                      </a:rPr>
                      <a:t>BIP</a:t>
                    </a:r>
                    <a:endParaRPr lang="en-US" sz="1200" b="1" baseline="-25000" dirty="0">
                      <a:latin typeface="Arial" panose="020B0604020202020204" pitchFamily="34" charset="0"/>
                      <a:cs typeface="Arial" panose="020B0604020202020204" pitchFamily="34" charset="0"/>
                    </a:endParaRPr>
                  </a:p>
                </p:txBody>
              </p:sp>
              <p:sp>
                <p:nvSpPr>
                  <p:cNvPr id="107" name="TextBox 106">
                    <a:extLst>
                      <a:ext uri="{FF2B5EF4-FFF2-40B4-BE49-F238E27FC236}">
                        <a16:creationId xmlns:a16="http://schemas.microsoft.com/office/drawing/2014/main" id="{1F81C3FF-CE2A-4C52-20EA-6DD714B5BB44}"/>
                      </a:ext>
                    </a:extLst>
                  </p:cNvPr>
                  <p:cNvSpPr txBox="1"/>
                  <p:nvPr/>
                </p:nvSpPr>
                <p:spPr>
                  <a:xfrm>
                    <a:off x="365284" y="5665039"/>
                    <a:ext cx="1216723" cy="352568"/>
                  </a:xfrm>
                  <a:prstGeom prst="rect">
                    <a:avLst/>
                  </a:prstGeom>
                  <a:solidFill>
                    <a:schemeClr val="bg1"/>
                  </a:solidFill>
                  <a:ln w="19050">
                    <a:noFill/>
                  </a:ln>
                </p:spPr>
                <p:txBody>
                  <a:bodyPr wrap="square" rtlCol="0">
                    <a:spAutoFit/>
                  </a:bodyPr>
                  <a:lstStyle/>
                  <a:p>
                    <a:r>
                      <a:rPr lang="en-US" sz="1200" dirty="0">
                        <a:latin typeface="Arial" panose="020B0604020202020204" pitchFamily="34" charset="0"/>
                        <a:cs typeface="Arial" panose="020B0604020202020204" pitchFamily="34" charset="0"/>
                      </a:rPr>
                      <a:t>.38(.17)</a:t>
                    </a:r>
                  </a:p>
                </p:txBody>
              </p:sp>
              <p:sp>
                <p:nvSpPr>
                  <p:cNvPr id="108" name="Arc 107">
                    <a:extLst>
                      <a:ext uri="{FF2B5EF4-FFF2-40B4-BE49-F238E27FC236}">
                        <a16:creationId xmlns:a16="http://schemas.microsoft.com/office/drawing/2014/main" id="{1B7AD7A7-DAD9-D681-5A32-414B5B1DB2BD}"/>
                      </a:ext>
                    </a:extLst>
                  </p:cNvPr>
                  <p:cNvSpPr/>
                  <p:nvPr/>
                </p:nvSpPr>
                <p:spPr>
                  <a:xfrm flipV="1">
                    <a:off x="1465722" y="5060577"/>
                    <a:ext cx="425885" cy="580432"/>
                  </a:xfrm>
                  <a:prstGeom prst="arc">
                    <a:avLst>
                      <a:gd name="adj1" fmla="val 10747796"/>
                      <a:gd name="adj2" fmla="val 0"/>
                    </a:avLst>
                  </a:prstGeom>
                  <a:ln w="28575">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48" name="Group 47">
                  <a:extLst>
                    <a:ext uri="{FF2B5EF4-FFF2-40B4-BE49-F238E27FC236}">
                      <a16:creationId xmlns:a16="http://schemas.microsoft.com/office/drawing/2014/main" id="{F5511D9C-D4D0-0634-E2C7-367EDC0B5CCF}"/>
                    </a:ext>
                  </a:extLst>
                </p:cNvPr>
                <p:cNvGrpSpPr/>
                <p:nvPr/>
              </p:nvGrpSpPr>
              <p:grpSpPr>
                <a:xfrm>
                  <a:off x="4141117" y="4231712"/>
                  <a:ext cx="1771827" cy="1784532"/>
                  <a:chOff x="268989" y="4215300"/>
                  <a:chExt cx="1771827" cy="1784532"/>
                </a:xfrm>
              </p:grpSpPr>
              <p:cxnSp>
                <p:nvCxnSpPr>
                  <p:cNvPr id="99" name="Straight Arrow Connector 98">
                    <a:extLst>
                      <a:ext uri="{FF2B5EF4-FFF2-40B4-BE49-F238E27FC236}">
                        <a16:creationId xmlns:a16="http://schemas.microsoft.com/office/drawing/2014/main" id="{386BEB94-7945-34B6-DB70-FF01638528B9}"/>
                      </a:ext>
                    </a:extLst>
                  </p:cNvPr>
                  <p:cNvCxnSpPr>
                    <a:cxnSpLocks/>
                    <a:stCxn id="100" idx="0"/>
                  </p:cNvCxnSpPr>
                  <p:nvPr/>
                </p:nvCxnSpPr>
                <p:spPr>
                  <a:xfrm flipH="1" flipV="1">
                    <a:off x="1678665" y="4215300"/>
                    <a:ext cx="12524" cy="534415"/>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100" name="Oval 99">
                    <a:extLst>
                      <a:ext uri="{FF2B5EF4-FFF2-40B4-BE49-F238E27FC236}">
                        <a16:creationId xmlns:a16="http://schemas.microsoft.com/office/drawing/2014/main" id="{72986AB0-CB92-CCB2-F834-CEF18CD03A44}"/>
                      </a:ext>
                    </a:extLst>
                  </p:cNvPr>
                  <p:cNvSpPr/>
                  <p:nvPr/>
                </p:nvSpPr>
                <p:spPr>
                  <a:xfrm>
                    <a:off x="1341562" y="4749715"/>
                    <a:ext cx="699254" cy="655453"/>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b="1" baseline="-25000" dirty="0">
                      <a:solidFill>
                        <a:schemeClr val="tx1"/>
                      </a:solidFill>
                      <a:latin typeface="Arial" panose="020B0604020202020204" pitchFamily="34" charset="0"/>
                      <a:cs typeface="Arial" panose="020B0604020202020204" pitchFamily="34" charset="0"/>
                    </a:endParaRPr>
                  </a:p>
                </p:txBody>
              </p:sp>
              <p:sp>
                <p:nvSpPr>
                  <p:cNvPr id="101" name="TextBox 100">
                    <a:extLst>
                      <a:ext uri="{FF2B5EF4-FFF2-40B4-BE49-F238E27FC236}">
                        <a16:creationId xmlns:a16="http://schemas.microsoft.com/office/drawing/2014/main" id="{C4917D17-A8EA-A65B-4EC9-569A2422BB62}"/>
                      </a:ext>
                    </a:extLst>
                  </p:cNvPr>
                  <p:cNvSpPr txBox="1"/>
                  <p:nvPr/>
                </p:nvSpPr>
                <p:spPr>
                  <a:xfrm>
                    <a:off x="1344346" y="4938942"/>
                    <a:ext cx="696470" cy="352568"/>
                  </a:xfrm>
                  <a:prstGeom prst="rect">
                    <a:avLst/>
                  </a:prstGeom>
                  <a:noFill/>
                  <a:ln w="19050">
                    <a:noFill/>
                  </a:ln>
                </p:spPr>
                <p:txBody>
                  <a:bodyPr wrap="square" rtlCol="0">
                    <a:spAutoFit/>
                  </a:bodyPr>
                  <a:lstStyle/>
                  <a:p>
                    <a:pPr algn="ctr"/>
                    <a:r>
                      <a:rPr lang="en-US" sz="1200" b="1" dirty="0">
                        <a:solidFill>
                          <a:srgbClr val="000000"/>
                        </a:solidFill>
                        <a:latin typeface="Arial" panose="020B0604020202020204" pitchFamily="34" charset="0"/>
                        <a:cs typeface="Arial" panose="020B0604020202020204" pitchFamily="34" charset="0"/>
                      </a:rPr>
                      <a:t>U</a:t>
                    </a:r>
                    <a:r>
                      <a:rPr lang="en-US" sz="1200" b="1" baseline="-25000" dirty="0">
                        <a:solidFill>
                          <a:srgbClr val="000000"/>
                        </a:solidFill>
                        <a:latin typeface="Arial" panose="020B0604020202020204" pitchFamily="34" charset="0"/>
                        <a:cs typeface="Arial" panose="020B0604020202020204" pitchFamily="34" charset="0"/>
                      </a:rPr>
                      <a:t>SCZ</a:t>
                    </a:r>
                    <a:endParaRPr lang="en-US" sz="1200" b="1" baseline="-25000" dirty="0">
                      <a:latin typeface="Arial" panose="020B0604020202020204" pitchFamily="34" charset="0"/>
                      <a:cs typeface="Arial" panose="020B0604020202020204" pitchFamily="34" charset="0"/>
                    </a:endParaRPr>
                  </a:p>
                </p:txBody>
              </p:sp>
              <p:sp>
                <p:nvSpPr>
                  <p:cNvPr id="102" name="TextBox 101">
                    <a:extLst>
                      <a:ext uri="{FF2B5EF4-FFF2-40B4-BE49-F238E27FC236}">
                        <a16:creationId xmlns:a16="http://schemas.microsoft.com/office/drawing/2014/main" id="{C759B255-6A93-DB1E-92B0-7055AE9C35A8}"/>
                      </a:ext>
                    </a:extLst>
                  </p:cNvPr>
                  <p:cNvSpPr txBox="1"/>
                  <p:nvPr/>
                </p:nvSpPr>
                <p:spPr>
                  <a:xfrm>
                    <a:off x="268989" y="5647264"/>
                    <a:ext cx="1001522" cy="352568"/>
                  </a:xfrm>
                  <a:prstGeom prst="rect">
                    <a:avLst/>
                  </a:prstGeom>
                  <a:solidFill>
                    <a:schemeClr val="bg1"/>
                  </a:solidFill>
                  <a:ln w="19050">
                    <a:noFill/>
                  </a:ln>
                </p:spPr>
                <p:txBody>
                  <a:bodyPr wrap="square" rtlCol="0">
                    <a:spAutoFit/>
                  </a:bodyPr>
                  <a:lstStyle/>
                  <a:p>
                    <a:r>
                      <a:rPr lang="en-US" sz="1200" dirty="0">
                        <a:latin typeface="Arial" panose="020B0604020202020204" pitchFamily="34" charset="0"/>
                        <a:cs typeface="Arial" panose="020B0604020202020204" pitchFamily="34" charset="0"/>
                      </a:rPr>
                      <a:t>.61(.04)</a:t>
                    </a:r>
                  </a:p>
                </p:txBody>
              </p:sp>
              <p:sp>
                <p:nvSpPr>
                  <p:cNvPr id="103" name="Arc 102">
                    <a:extLst>
                      <a:ext uri="{FF2B5EF4-FFF2-40B4-BE49-F238E27FC236}">
                        <a16:creationId xmlns:a16="http://schemas.microsoft.com/office/drawing/2014/main" id="{D117FDF7-46B0-5A7A-F1C9-024958B6165F}"/>
                      </a:ext>
                    </a:extLst>
                  </p:cNvPr>
                  <p:cNvSpPr/>
                  <p:nvPr/>
                </p:nvSpPr>
                <p:spPr>
                  <a:xfrm flipV="1">
                    <a:off x="1465722" y="5060577"/>
                    <a:ext cx="425885" cy="580432"/>
                  </a:xfrm>
                  <a:prstGeom prst="arc">
                    <a:avLst>
                      <a:gd name="adj1" fmla="val 10747796"/>
                      <a:gd name="adj2" fmla="val 0"/>
                    </a:avLst>
                  </a:prstGeom>
                  <a:ln w="28575">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49" name="Group 48">
                  <a:extLst>
                    <a:ext uri="{FF2B5EF4-FFF2-40B4-BE49-F238E27FC236}">
                      <a16:creationId xmlns:a16="http://schemas.microsoft.com/office/drawing/2014/main" id="{A2EF1A70-B7E0-F9B2-4BF8-49BA8C147DB1}"/>
                    </a:ext>
                  </a:extLst>
                </p:cNvPr>
                <p:cNvGrpSpPr/>
                <p:nvPr/>
              </p:nvGrpSpPr>
              <p:grpSpPr>
                <a:xfrm>
                  <a:off x="2280239" y="4228079"/>
                  <a:ext cx="4647310" cy="1794803"/>
                  <a:chOff x="-2554976" y="4215300"/>
                  <a:chExt cx="4647310" cy="1794803"/>
                </a:xfrm>
              </p:grpSpPr>
              <p:cxnSp>
                <p:nvCxnSpPr>
                  <p:cNvPr id="94" name="Straight Arrow Connector 93">
                    <a:extLst>
                      <a:ext uri="{FF2B5EF4-FFF2-40B4-BE49-F238E27FC236}">
                        <a16:creationId xmlns:a16="http://schemas.microsoft.com/office/drawing/2014/main" id="{C33CCF74-75F3-E5B8-F398-095B57931116}"/>
                      </a:ext>
                    </a:extLst>
                  </p:cNvPr>
                  <p:cNvCxnSpPr>
                    <a:cxnSpLocks/>
                    <a:stCxn id="95" idx="0"/>
                  </p:cNvCxnSpPr>
                  <p:nvPr/>
                </p:nvCxnSpPr>
                <p:spPr>
                  <a:xfrm flipH="1" flipV="1">
                    <a:off x="1678665" y="4215300"/>
                    <a:ext cx="12524" cy="534415"/>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95" name="Oval 94">
                    <a:extLst>
                      <a:ext uri="{FF2B5EF4-FFF2-40B4-BE49-F238E27FC236}">
                        <a16:creationId xmlns:a16="http://schemas.microsoft.com/office/drawing/2014/main" id="{A59DC721-3592-9E78-CCA2-9A64EEA6D29B}"/>
                      </a:ext>
                    </a:extLst>
                  </p:cNvPr>
                  <p:cNvSpPr/>
                  <p:nvPr/>
                </p:nvSpPr>
                <p:spPr>
                  <a:xfrm>
                    <a:off x="1341562" y="4749715"/>
                    <a:ext cx="699254" cy="655453"/>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b="1" baseline="-25000" dirty="0">
                      <a:solidFill>
                        <a:schemeClr val="tx1"/>
                      </a:solidFill>
                      <a:latin typeface="Arial" panose="020B0604020202020204" pitchFamily="34" charset="0"/>
                      <a:cs typeface="Arial" panose="020B0604020202020204" pitchFamily="34" charset="0"/>
                    </a:endParaRPr>
                  </a:p>
                </p:txBody>
              </p:sp>
              <p:sp>
                <p:nvSpPr>
                  <p:cNvPr id="96" name="TextBox 95">
                    <a:extLst>
                      <a:ext uri="{FF2B5EF4-FFF2-40B4-BE49-F238E27FC236}">
                        <a16:creationId xmlns:a16="http://schemas.microsoft.com/office/drawing/2014/main" id="{CB434E39-8327-A2A4-7E57-A3321BF100E1}"/>
                      </a:ext>
                    </a:extLst>
                  </p:cNvPr>
                  <p:cNvSpPr txBox="1"/>
                  <p:nvPr/>
                </p:nvSpPr>
                <p:spPr>
                  <a:xfrm>
                    <a:off x="1301237" y="4938942"/>
                    <a:ext cx="791097" cy="352568"/>
                  </a:xfrm>
                  <a:prstGeom prst="rect">
                    <a:avLst/>
                  </a:prstGeom>
                  <a:noFill/>
                  <a:ln w="19050">
                    <a:noFill/>
                  </a:ln>
                </p:spPr>
                <p:txBody>
                  <a:bodyPr wrap="square" rtlCol="0">
                    <a:spAutoFit/>
                  </a:bodyPr>
                  <a:lstStyle/>
                  <a:p>
                    <a:pPr algn="ctr"/>
                    <a:r>
                      <a:rPr lang="en-US" sz="1200" b="1" dirty="0">
                        <a:solidFill>
                          <a:srgbClr val="000000"/>
                        </a:solidFill>
                        <a:latin typeface="Arial" panose="020B0604020202020204" pitchFamily="34" charset="0"/>
                        <a:cs typeface="Arial" panose="020B0604020202020204" pitchFamily="34" charset="0"/>
                      </a:rPr>
                      <a:t>U</a:t>
                    </a:r>
                    <a:r>
                      <a:rPr lang="en-US" sz="1200" b="1" baseline="-25000" dirty="0">
                        <a:solidFill>
                          <a:srgbClr val="000000"/>
                        </a:solidFill>
                        <a:latin typeface="Arial" panose="020B0604020202020204" pitchFamily="34" charset="0"/>
                        <a:cs typeface="Arial" panose="020B0604020202020204" pitchFamily="34" charset="0"/>
                      </a:rPr>
                      <a:t>ADHD</a:t>
                    </a:r>
                    <a:endParaRPr lang="en-US" sz="1200" b="1" baseline="-25000" dirty="0">
                      <a:latin typeface="Arial" panose="020B0604020202020204" pitchFamily="34" charset="0"/>
                      <a:cs typeface="Arial" panose="020B0604020202020204" pitchFamily="34" charset="0"/>
                    </a:endParaRPr>
                  </a:p>
                </p:txBody>
              </p:sp>
              <p:sp>
                <p:nvSpPr>
                  <p:cNvPr id="97" name="TextBox 96">
                    <a:extLst>
                      <a:ext uri="{FF2B5EF4-FFF2-40B4-BE49-F238E27FC236}">
                        <a16:creationId xmlns:a16="http://schemas.microsoft.com/office/drawing/2014/main" id="{EF1026F6-3C87-0159-CB0B-BDC3BB1AC769}"/>
                      </a:ext>
                    </a:extLst>
                  </p:cNvPr>
                  <p:cNvSpPr txBox="1"/>
                  <p:nvPr/>
                </p:nvSpPr>
                <p:spPr>
                  <a:xfrm>
                    <a:off x="-2554976" y="5657535"/>
                    <a:ext cx="902110" cy="352568"/>
                  </a:xfrm>
                  <a:prstGeom prst="rect">
                    <a:avLst/>
                  </a:prstGeom>
                  <a:solidFill>
                    <a:schemeClr val="bg1"/>
                  </a:solidFill>
                  <a:ln w="19050">
                    <a:noFill/>
                  </a:ln>
                </p:spPr>
                <p:txBody>
                  <a:bodyPr wrap="square" rtlCol="0">
                    <a:spAutoFit/>
                  </a:bodyPr>
                  <a:lstStyle/>
                  <a:p>
                    <a:r>
                      <a:rPr lang="en-US" sz="1200" dirty="0">
                        <a:latin typeface="Arial" panose="020B0604020202020204" pitchFamily="34" charset="0"/>
                        <a:cs typeface="Arial" panose="020B0604020202020204" pitchFamily="34" charset="0"/>
                      </a:rPr>
                      <a:t>.32(.04)</a:t>
                    </a:r>
                  </a:p>
                </p:txBody>
              </p:sp>
              <p:sp>
                <p:nvSpPr>
                  <p:cNvPr id="98" name="Arc 97">
                    <a:extLst>
                      <a:ext uri="{FF2B5EF4-FFF2-40B4-BE49-F238E27FC236}">
                        <a16:creationId xmlns:a16="http://schemas.microsoft.com/office/drawing/2014/main" id="{EF6E5183-C6B5-D2D9-313B-4520779629FD}"/>
                      </a:ext>
                    </a:extLst>
                  </p:cNvPr>
                  <p:cNvSpPr/>
                  <p:nvPr/>
                </p:nvSpPr>
                <p:spPr>
                  <a:xfrm flipV="1">
                    <a:off x="1465722" y="5060577"/>
                    <a:ext cx="425885" cy="580432"/>
                  </a:xfrm>
                  <a:prstGeom prst="arc">
                    <a:avLst>
                      <a:gd name="adj1" fmla="val 10747796"/>
                      <a:gd name="adj2" fmla="val 0"/>
                    </a:avLst>
                  </a:prstGeom>
                  <a:ln w="28575">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50" name="Group 49">
                  <a:extLst>
                    <a:ext uri="{FF2B5EF4-FFF2-40B4-BE49-F238E27FC236}">
                      <a16:creationId xmlns:a16="http://schemas.microsoft.com/office/drawing/2014/main" id="{E122CC90-2428-F1BF-2537-14E93CB0C47B}"/>
                    </a:ext>
                  </a:extLst>
                </p:cNvPr>
                <p:cNvGrpSpPr/>
                <p:nvPr/>
              </p:nvGrpSpPr>
              <p:grpSpPr>
                <a:xfrm>
                  <a:off x="1235180" y="4233523"/>
                  <a:ext cx="6597123" cy="1789361"/>
                  <a:chOff x="-4556307" y="4215300"/>
                  <a:chExt cx="6597123" cy="1789361"/>
                </a:xfrm>
              </p:grpSpPr>
              <p:cxnSp>
                <p:nvCxnSpPr>
                  <p:cNvPr id="89" name="Straight Arrow Connector 88">
                    <a:extLst>
                      <a:ext uri="{FF2B5EF4-FFF2-40B4-BE49-F238E27FC236}">
                        <a16:creationId xmlns:a16="http://schemas.microsoft.com/office/drawing/2014/main" id="{0BF07B3B-383C-1DD2-CF5A-2B082974A234}"/>
                      </a:ext>
                    </a:extLst>
                  </p:cNvPr>
                  <p:cNvCxnSpPr>
                    <a:cxnSpLocks/>
                    <a:stCxn id="90" idx="0"/>
                  </p:cNvCxnSpPr>
                  <p:nvPr/>
                </p:nvCxnSpPr>
                <p:spPr>
                  <a:xfrm flipH="1" flipV="1">
                    <a:off x="1678665" y="4215300"/>
                    <a:ext cx="12524" cy="534415"/>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90" name="Oval 89">
                    <a:extLst>
                      <a:ext uri="{FF2B5EF4-FFF2-40B4-BE49-F238E27FC236}">
                        <a16:creationId xmlns:a16="http://schemas.microsoft.com/office/drawing/2014/main" id="{668CE4BF-1382-9BB4-9903-838FB7A59F71}"/>
                      </a:ext>
                    </a:extLst>
                  </p:cNvPr>
                  <p:cNvSpPr/>
                  <p:nvPr/>
                </p:nvSpPr>
                <p:spPr>
                  <a:xfrm>
                    <a:off x="1341562" y="4749715"/>
                    <a:ext cx="699254" cy="655453"/>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b="1" baseline="-25000" dirty="0">
                      <a:solidFill>
                        <a:schemeClr val="tx1"/>
                      </a:solidFill>
                      <a:latin typeface="Arial" panose="020B0604020202020204" pitchFamily="34" charset="0"/>
                      <a:cs typeface="Arial" panose="020B0604020202020204" pitchFamily="34" charset="0"/>
                    </a:endParaRPr>
                  </a:p>
                </p:txBody>
              </p:sp>
              <p:sp>
                <p:nvSpPr>
                  <p:cNvPr id="91" name="TextBox 90">
                    <a:extLst>
                      <a:ext uri="{FF2B5EF4-FFF2-40B4-BE49-F238E27FC236}">
                        <a16:creationId xmlns:a16="http://schemas.microsoft.com/office/drawing/2014/main" id="{EB4E3C84-E062-D0A0-85C4-9FA39E8CF533}"/>
                      </a:ext>
                    </a:extLst>
                  </p:cNvPr>
                  <p:cNvSpPr txBox="1"/>
                  <p:nvPr/>
                </p:nvSpPr>
                <p:spPr>
                  <a:xfrm>
                    <a:off x="1344346" y="4938942"/>
                    <a:ext cx="696470" cy="276999"/>
                  </a:xfrm>
                  <a:prstGeom prst="rect">
                    <a:avLst/>
                  </a:prstGeom>
                  <a:noFill/>
                  <a:ln w="19050">
                    <a:noFill/>
                  </a:ln>
                </p:spPr>
                <p:txBody>
                  <a:bodyPr wrap="square" rtlCol="0">
                    <a:spAutoFit/>
                  </a:bodyPr>
                  <a:lstStyle/>
                  <a:p>
                    <a:pPr algn="ctr"/>
                    <a:r>
                      <a:rPr lang="en-US" sz="1200" b="1" dirty="0">
                        <a:solidFill>
                          <a:srgbClr val="000000"/>
                        </a:solidFill>
                        <a:latin typeface="Arial" panose="020B0604020202020204" pitchFamily="34" charset="0"/>
                        <a:cs typeface="Arial" panose="020B0604020202020204" pitchFamily="34" charset="0"/>
                      </a:rPr>
                      <a:t>U</a:t>
                    </a:r>
                    <a:r>
                      <a:rPr lang="en-US" sz="1200" b="1" baseline="-25000" dirty="0">
                        <a:solidFill>
                          <a:srgbClr val="000000"/>
                        </a:solidFill>
                        <a:latin typeface="Arial" panose="020B0604020202020204" pitchFamily="34" charset="0"/>
                        <a:cs typeface="Arial" panose="020B0604020202020204" pitchFamily="34" charset="0"/>
                      </a:rPr>
                      <a:t>ASD</a:t>
                    </a:r>
                    <a:endParaRPr lang="en-US" sz="1200" b="1" baseline="-25000" dirty="0">
                      <a:latin typeface="Arial" panose="020B0604020202020204" pitchFamily="34" charset="0"/>
                      <a:cs typeface="Arial" panose="020B0604020202020204" pitchFamily="34" charset="0"/>
                    </a:endParaRPr>
                  </a:p>
                </p:txBody>
              </p:sp>
              <p:sp>
                <p:nvSpPr>
                  <p:cNvPr id="92" name="TextBox 91">
                    <a:extLst>
                      <a:ext uri="{FF2B5EF4-FFF2-40B4-BE49-F238E27FC236}">
                        <a16:creationId xmlns:a16="http://schemas.microsoft.com/office/drawing/2014/main" id="{28F245DD-05A0-6BE3-E656-AD4EF6AD1080}"/>
                      </a:ext>
                    </a:extLst>
                  </p:cNvPr>
                  <p:cNvSpPr txBox="1"/>
                  <p:nvPr/>
                </p:nvSpPr>
                <p:spPr>
                  <a:xfrm>
                    <a:off x="-4556307" y="5652093"/>
                    <a:ext cx="1005377" cy="352568"/>
                  </a:xfrm>
                  <a:prstGeom prst="rect">
                    <a:avLst/>
                  </a:prstGeom>
                  <a:solidFill>
                    <a:schemeClr val="bg1"/>
                  </a:solidFill>
                  <a:ln w="19050">
                    <a:noFill/>
                  </a:ln>
                </p:spPr>
                <p:txBody>
                  <a:bodyPr wrap="square" rtlCol="0">
                    <a:spAutoFit/>
                  </a:bodyPr>
                  <a:lstStyle/>
                  <a:p>
                    <a:r>
                      <a:rPr lang="en-US" sz="1200" dirty="0">
                        <a:latin typeface="Arial" panose="020B0604020202020204" pitchFamily="34" charset="0"/>
                        <a:cs typeface="Arial" panose="020B0604020202020204" pitchFamily="34" charset="0"/>
                      </a:rPr>
                      <a:t>.27(.07)</a:t>
                    </a:r>
                  </a:p>
                </p:txBody>
              </p:sp>
              <p:sp>
                <p:nvSpPr>
                  <p:cNvPr id="93" name="Arc 92">
                    <a:extLst>
                      <a:ext uri="{FF2B5EF4-FFF2-40B4-BE49-F238E27FC236}">
                        <a16:creationId xmlns:a16="http://schemas.microsoft.com/office/drawing/2014/main" id="{020285C9-0233-5C58-2283-5CA3AEB925BA}"/>
                      </a:ext>
                    </a:extLst>
                  </p:cNvPr>
                  <p:cNvSpPr/>
                  <p:nvPr/>
                </p:nvSpPr>
                <p:spPr>
                  <a:xfrm flipV="1">
                    <a:off x="1465722" y="5060577"/>
                    <a:ext cx="425885" cy="580432"/>
                  </a:xfrm>
                  <a:prstGeom prst="arc">
                    <a:avLst>
                      <a:gd name="adj1" fmla="val 10747796"/>
                      <a:gd name="adj2" fmla="val 0"/>
                    </a:avLst>
                  </a:prstGeom>
                  <a:ln w="28575">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51" name="Group 50">
                  <a:extLst>
                    <a:ext uri="{FF2B5EF4-FFF2-40B4-BE49-F238E27FC236}">
                      <a16:creationId xmlns:a16="http://schemas.microsoft.com/office/drawing/2014/main" id="{BD75EB8A-354B-6DA1-FBC3-ACFE4E9B0993}"/>
                    </a:ext>
                  </a:extLst>
                </p:cNvPr>
                <p:cNvGrpSpPr/>
                <p:nvPr/>
              </p:nvGrpSpPr>
              <p:grpSpPr>
                <a:xfrm>
                  <a:off x="8068140" y="4229890"/>
                  <a:ext cx="1159001" cy="1792993"/>
                  <a:chOff x="1313566" y="4215300"/>
                  <a:chExt cx="1159001" cy="1792993"/>
                </a:xfrm>
              </p:grpSpPr>
              <p:cxnSp>
                <p:nvCxnSpPr>
                  <p:cNvPr id="84" name="Straight Arrow Connector 83">
                    <a:extLst>
                      <a:ext uri="{FF2B5EF4-FFF2-40B4-BE49-F238E27FC236}">
                        <a16:creationId xmlns:a16="http://schemas.microsoft.com/office/drawing/2014/main" id="{F1DDF7F5-A34E-75B4-C1A2-D3DC8506F893}"/>
                      </a:ext>
                    </a:extLst>
                  </p:cNvPr>
                  <p:cNvCxnSpPr>
                    <a:cxnSpLocks/>
                    <a:stCxn id="85" idx="0"/>
                  </p:cNvCxnSpPr>
                  <p:nvPr/>
                </p:nvCxnSpPr>
                <p:spPr>
                  <a:xfrm flipH="1" flipV="1">
                    <a:off x="1678665" y="4215300"/>
                    <a:ext cx="12524" cy="534415"/>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85" name="Oval 84">
                    <a:extLst>
                      <a:ext uri="{FF2B5EF4-FFF2-40B4-BE49-F238E27FC236}">
                        <a16:creationId xmlns:a16="http://schemas.microsoft.com/office/drawing/2014/main" id="{58677CC3-8AAC-C7E1-5F10-D6D17F3A5866}"/>
                      </a:ext>
                    </a:extLst>
                  </p:cNvPr>
                  <p:cNvSpPr/>
                  <p:nvPr/>
                </p:nvSpPr>
                <p:spPr>
                  <a:xfrm>
                    <a:off x="1341562" y="4749715"/>
                    <a:ext cx="699254" cy="655453"/>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b="1" baseline="-25000" dirty="0">
                      <a:solidFill>
                        <a:schemeClr val="tx1"/>
                      </a:solidFill>
                      <a:latin typeface="Arial" panose="020B0604020202020204" pitchFamily="34" charset="0"/>
                      <a:cs typeface="Arial" panose="020B0604020202020204" pitchFamily="34" charset="0"/>
                    </a:endParaRPr>
                  </a:p>
                </p:txBody>
              </p:sp>
              <p:sp>
                <p:nvSpPr>
                  <p:cNvPr id="86" name="TextBox 85">
                    <a:extLst>
                      <a:ext uri="{FF2B5EF4-FFF2-40B4-BE49-F238E27FC236}">
                        <a16:creationId xmlns:a16="http://schemas.microsoft.com/office/drawing/2014/main" id="{57634D46-1556-331C-6911-7688F250CF54}"/>
                      </a:ext>
                    </a:extLst>
                  </p:cNvPr>
                  <p:cNvSpPr txBox="1"/>
                  <p:nvPr/>
                </p:nvSpPr>
                <p:spPr>
                  <a:xfrm>
                    <a:off x="1319653" y="4938169"/>
                    <a:ext cx="791099" cy="352568"/>
                  </a:xfrm>
                  <a:prstGeom prst="rect">
                    <a:avLst/>
                  </a:prstGeom>
                  <a:noFill/>
                  <a:ln w="19050">
                    <a:noFill/>
                  </a:ln>
                </p:spPr>
                <p:txBody>
                  <a:bodyPr wrap="square" rtlCol="0">
                    <a:spAutoFit/>
                  </a:bodyPr>
                  <a:lstStyle/>
                  <a:p>
                    <a:pPr algn="ctr"/>
                    <a:r>
                      <a:rPr lang="en-US" sz="1200" b="1" dirty="0">
                        <a:solidFill>
                          <a:srgbClr val="000000"/>
                        </a:solidFill>
                        <a:latin typeface="Arial" panose="020B0604020202020204" pitchFamily="34" charset="0"/>
                        <a:cs typeface="Arial" panose="020B0604020202020204" pitchFamily="34" charset="0"/>
                      </a:rPr>
                      <a:t>U</a:t>
                    </a:r>
                    <a:r>
                      <a:rPr lang="en-US" sz="1200" b="1" baseline="-25000" dirty="0">
                        <a:solidFill>
                          <a:srgbClr val="000000"/>
                        </a:solidFill>
                        <a:latin typeface="Arial" panose="020B0604020202020204" pitchFamily="34" charset="0"/>
                        <a:cs typeface="Arial" panose="020B0604020202020204" pitchFamily="34" charset="0"/>
                      </a:rPr>
                      <a:t>ALCH</a:t>
                    </a:r>
                    <a:endParaRPr lang="en-US" sz="1200" b="1" baseline="-25000" dirty="0">
                      <a:latin typeface="Arial" panose="020B0604020202020204" pitchFamily="34" charset="0"/>
                      <a:cs typeface="Arial" panose="020B0604020202020204" pitchFamily="34" charset="0"/>
                    </a:endParaRPr>
                  </a:p>
                </p:txBody>
              </p:sp>
              <p:sp>
                <p:nvSpPr>
                  <p:cNvPr id="87" name="TextBox 86">
                    <a:extLst>
                      <a:ext uri="{FF2B5EF4-FFF2-40B4-BE49-F238E27FC236}">
                        <a16:creationId xmlns:a16="http://schemas.microsoft.com/office/drawing/2014/main" id="{139E0484-9EEB-79F4-58B2-A2642752A193}"/>
                      </a:ext>
                    </a:extLst>
                  </p:cNvPr>
                  <p:cNvSpPr txBox="1"/>
                  <p:nvPr/>
                </p:nvSpPr>
                <p:spPr>
                  <a:xfrm>
                    <a:off x="1313566" y="5655726"/>
                    <a:ext cx="1159001" cy="352567"/>
                  </a:xfrm>
                  <a:prstGeom prst="rect">
                    <a:avLst/>
                  </a:prstGeom>
                  <a:solidFill>
                    <a:schemeClr val="bg1"/>
                  </a:solidFill>
                  <a:ln w="19050">
                    <a:noFill/>
                  </a:ln>
                </p:spPr>
                <p:txBody>
                  <a:bodyPr wrap="square" rtlCol="0">
                    <a:spAutoFit/>
                  </a:bodyPr>
                  <a:lstStyle/>
                  <a:p>
                    <a:r>
                      <a:rPr lang="en-US" sz="1200" dirty="0">
                        <a:latin typeface="Arial" panose="020B0604020202020204" pitchFamily="34" charset="0"/>
                        <a:cs typeface="Arial" panose="020B0604020202020204" pitchFamily="34" charset="0"/>
                      </a:rPr>
                      <a:t>.82(.10)</a:t>
                    </a:r>
                  </a:p>
                </p:txBody>
              </p:sp>
              <p:sp>
                <p:nvSpPr>
                  <p:cNvPr id="88" name="Arc 87">
                    <a:extLst>
                      <a:ext uri="{FF2B5EF4-FFF2-40B4-BE49-F238E27FC236}">
                        <a16:creationId xmlns:a16="http://schemas.microsoft.com/office/drawing/2014/main" id="{5131C9BB-9ED0-9FFE-D9D3-80373DF0B41E}"/>
                      </a:ext>
                    </a:extLst>
                  </p:cNvPr>
                  <p:cNvSpPr/>
                  <p:nvPr/>
                </p:nvSpPr>
                <p:spPr>
                  <a:xfrm flipV="1">
                    <a:off x="1465722" y="5060577"/>
                    <a:ext cx="425885" cy="580432"/>
                  </a:xfrm>
                  <a:prstGeom prst="arc">
                    <a:avLst>
                      <a:gd name="adj1" fmla="val 10747796"/>
                      <a:gd name="adj2" fmla="val 0"/>
                    </a:avLst>
                  </a:prstGeom>
                  <a:ln w="28575">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52" name="Group 51">
                  <a:extLst>
                    <a:ext uri="{FF2B5EF4-FFF2-40B4-BE49-F238E27FC236}">
                      <a16:creationId xmlns:a16="http://schemas.microsoft.com/office/drawing/2014/main" id="{2DEEA88D-8303-D216-7A0C-AAA1E4F4A991}"/>
                    </a:ext>
                  </a:extLst>
                </p:cNvPr>
                <p:cNvGrpSpPr/>
                <p:nvPr/>
              </p:nvGrpSpPr>
              <p:grpSpPr>
                <a:xfrm>
                  <a:off x="9015239" y="4214729"/>
                  <a:ext cx="1257565" cy="1808155"/>
                  <a:chOff x="1310102" y="4215300"/>
                  <a:chExt cx="1257565" cy="1808155"/>
                </a:xfrm>
              </p:grpSpPr>
              <p:cxnSp>
                <p:nvCxnSpPr>
                  <p:cNvPr id="79" name="Straight Arrow Connector 78">
                    <a:extLst>
                      <a:ext uri="{FF2B5EF4-FFF2-40B4-BE49-F238E27FC236}">
                        <a16:creationId xmlns:a16="http://schemas.microsoft.com/office/drawing/2014/main" id="{DCF9F83B-A1B5-12BE-46D8-4B8AC2995139}"/>
                      </a:ext>
                    </a:extLst>
                  </p:cNvPr>
                  <p:cNvCxnSpPr>
                    <a:cxnSpLocks/>
                    <a:stCxn id="80" idx="0"/>
                  </p:cNvCxnSpPr>
                  <p:nvPr/>
                </p:nvCxnSpPr>
                <p:spPr>
                  <a:xfrm flipH="1" flipV="1">
                    <a:off x="1678665" y="4215300"/>
                    <a:ext cx="12524" cy="534415"/>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80" name="Oval 79">
                    <a:extLst>
                      <a:ext uri="{FF2B5EF4-FFF2-40B4-BE49-F238E27FC236}">
                        <a16:creationId xmlns:a16="http://schemas.microsoft.com/office/drawing/2014/main" id="{728531F0-2381-0B6F-D1B6-411F24834A72}"/>
                      </a:ext>
                    </a:extLst>
                  </p:cNvPr>
                  <p:cNvSpPr/>
                  <p:nvPr/>
                </p:nvSpPr>
                <p:spPr>
                  <a:xfrm>
                    <a:off x="1341562" y="4749715"/>
                    <a:ext cx="699254" cy="655453"/>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b="1" baseline="-25000" dirty="0">
                      <a:solidFill>
                        <a:schemeClr val="tx1"/>
                      </a:solidFill>
                      <a:latin typeface="Arial" panose="020B0604020202020204" pitchFamily="34" charset="0"/>
                      <a:cs typeface="Arial" panose="020B0604020202020204" pitchFamily="34" charset="0"/>
                    </a:endParaRPr>
                  </a:p>
                </p:txBody>
              </p:sp>
              <p:sp>
                <p:nvSpPr>
                  <p:cNvPr id="81" name="TextBox 80">
                    <a:extLst>
                      <a:ext uri="{FF2B5EF4-FFF2-40B4-BE49-F238E27FC236}">
                        <a16:creationId xmlns:a16="http://schemas.microsoft.com/office/drawing/2014/main" id="{1A54834B-4B49-54E0-B90A-6696C52DFFFE}"/>
                      </a:ext>
                    </a:extLst>
                  </p:cNvPr>
                  <p:cNvSpPr txBox="1"/>
                  <p:nvPr/>
                </p:nvSpPr>
                <p:spPr>
                  <a:xfrm>
                    <a:off x="1344346" y="4938942"/>
                    <a:ext cx="696470" cy="352568"/>
                  </a:xfrm>
                  <a:prstGeom prst="rect">
                    <a:avLst/>
                  </a:prstGeom>
                  <a:noFill/>
                  <a:ln w="19050">
                    <a:noFill/>
                  </a:ln>
                </p:spPr>
                <p:txBody>
                  <a:bodyPr wrap="square" rtlCol="0">
                    <a:spAutoFit/>
                  </a:bodyPr>
                  <a:lstStyle/>
                  <a:p>
                    <a:pPr algn="ctr"/>
                    <a:r>
                      <a:rPr lang="en-US" sz="1200" b="1" dirty="0">
                        <a:solidFill>
                          <a:srgbClr val="000000"/>
                        </a:solidFill>
                        <a:latin typeface="Arial" panose="020B0604020202020204" pitchFamily="34" charset="0"/>
                        <a:cs typeface="Arial" panose="020B0604020202020204" pitchFamily="34" charset="0"/>
                      </a:rPr>
                      <a:t>U</a:t>
                    </a:r>
                    <a:r>
                      <a:rPr lang="en-US" sz="1200" b="1" baseline="-25000" dirty="0">
                        <a:solidFill>
                          <a:srgbClr val="000000"/>
                        </a:solidFill>
                        <a:latin typeface="Arial" panose="020B0604020202020204" pitchFamily="34" charset="0"/>
                        <a:cs typeface="Arial" panose="020B0604020202020204" pitchFamily="34" charset="0"/>
                      </a:rPr>
                      <a:t>OCD</a:t>
                    </a:r>
                    <a:endParaRPr lang="en-US" sz="1200" b="1" baseline="-25000" dirty="0">
                      <a:latin typeface="Arial" panose="020B0604020202020204" pitchFamily="34" charset="0"/>
                      <a:cs typeface="Arial" panose="020B0604020202020204" pitchFamily="34" charset="0"/>
                    </a:endParaRPr>
                  </a:p>
                </p:txBody>
              </p:sp>
              <p:sp>
                <p:nvSpPr>
                  <p:cNvPr id="82" name="TextBox 81">
                    <a:extLst>
                      <a:ext uri="{FF2B5EF4-FFF2-40B4-BE49-F238E27FC236}">
                        <a16:creationId xmlns:a16="http://schemas.microsoft.com/office/drawing/2014/main" id="{25498ABB-0E84-B52F-23F1-8E34EE65FE73}"/>
                      </a:ext>
                    </a:extLst>
                  </p:cNvPr>
                  <p:cNvSpPr txBox="1"/>
                  <p:nvPr/>
                </p:nvSpPr>
                <p:spPr>
                  <a:xfrm>
                    <a:off x="1310102" y="5670887"/>
                    <a:ext cx="1257565" cy="352568"/>
                  </a:xfrm>
                  <a:prstGeom prst="rect">
                    <a:avLst/>
                  </a:prstGeom>
                  <a:solidFill>
                    <a:schemeClr val="bg1"/>
                  </a:solidFill>
                  <a:ln w="19050">
                    <a:noFill/>
                  </a:ln>
                </p:spPr>
                <p:txBody>
                  <a:bodyPr wrap="square" rtlCol="0">
                    <a:spAutoFit/>
                  </a:bodyPr>
                  <a:lstStyle/>
                  <a:p>
                    <a:r>
                      <a:rPr lang="en-US" sz="1200" dirty="0">
                        <a:latin typeface="Arial" panose="020B0604020202020204" pitchFamily="34" charset="0"/>
                        <a:cs typeface="Arial" panose="020B0604020202020204" pitchFamily="34" charset="0"/>
                      </a:rPr>
                      <a:t>.87(.16)</a:t>
                    </a:r>
                  </a:p>
                </p:txBody>
              </p:sp>
              <p:sp>
                <p:nvSpPr>
                  <p:cNvPr id="83" name="Arc 82">
                    <a:extLst>
                      <a:ext uri="{FF2B5EF4-FFF2-40B4-BE49-F238E27FC236}">
                        <a16:creationId xmlns:a16="http://schemas.microsoft.com/office/drawing/2014/main" id="{670B2B6F-1E66-EFCA-A45E-F4F509D4C988}"/>
                      </a:ext>
                    </a:extLst>
                  </p:cNvPr>
                  <p:cNvSpPr/>
                  <p:nvPr/>
                </p:nvSpPr>
                <p:spPr>
                  <a:xfrm flipV="1">
                    <a:off x="1465722" y="5060577"/>
                    <a:ext cx="425885" cy="580432"/>
                  </a:xfrm>
                  <a:prstGeom prst="arc">
                    <a:avLst>
                      <a:gd name="adj1" fmla="val 10747796"/>
                      <a:gd name="adj2" fmla="val 0"/>
                    </a:avLst>
                  </a:prstGeom>
                  <a:ln w="28575">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53" name="Group 52">
                  <a:extLst>
                    <a:ext uri="{FF2B5EF4-FFF2-40B4-BE49-F238E27FC236}">
                      <a16:creationId xmlns:a16="http://schemas.microsoft.com/office/drawing/2014/main" id="{6BC27B84-C4CD-333C-4622-0F0ACEC108B5}"/>
                    </a:ext>
                  </a:extLst>
                </p:cNvPr>
                <p:cNvGrpSpPr/>
                <p:nvPr/>
              </p:nvGrpSpPr>
              <p:grpSpPr>
                <a:xfrm>
                  <a:off x="10002971" y="4220173"/>
                  <a:ext cx="2040257" cy="1811776"/>
                  <a:chOff x="1341562" y="4215300"/>
                  <a:chExt cx="2040257" cy="1811776"/>
                </a:xfrm>
              </p:grpSpPr>
              <p:cxnSp>
                <p:nvCxnSpPr>
                  <p:cNvPr id="74" name="Straight Arrow Connector 73">
                    <a:extLst>
                      <a:ext uri="{FF2B5EF4-FFF2-40B4-BE49-F238E27FC236}">
                        <a16:creationId xmlns:a16="http://schemas.microsoft.com/office/drawing/2014/main" id="{4E9B758A-4B60-EB86-E649-3B7329E4D586}"/>
                      </a:ext>
                    </a:extLst>
                  </p:cNvPr>
                  <p:cNvCxnSpPr>
                    <a:cxnSpLocks/>
                    <a:stCxn id="75" idx="0"/>
                  </p:cNvCxnSpPr>
                  <p:nvPr/>
                </p:nvCxnSpPr>
                <p:spPr>
                  <a:xfrm flipH="1" flipV="1">
                    <a:off x="1678665" y="4215300"/>
                    <a:ext cx="12524" cy="534415"/>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75" name="Oval 74">
                    <a:extLst>
                      <a:ext uri="{FF2B5EF4-FFF2-40B4-BE49-F238E27FC236}">
                        <a16:creationId xmlns:a16="http://schemas.microsoft.com/office/drawing/2014/main" id="{C1804B38-DD99-CAA8-4D9A-1DE1EC045769}"/>
                      </a:ext>
                    </a:extLst>
                  </p:cNvPr>
                  <p:cNvSpPr/>
                  <p:nvPr/>
                </p:nvSpPr>
                <p:spPr>
                  <a:xfrm>
                    <a:off x="1341562" y="4749715"/>
                    <a:ext cx="699254" cy="655453"/>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b="1" baseline="-25000" dirty="0">
                      <a:solidFill>
                        <a:schemeClr val="tx1"/>
                      </a:solidFill>
                      <a:latin typeface="Arial" panose="020B0604020202020204" pitchFamily="34" charset="0"/>
                      <a:cs typeface="Arial" panose="020B0604020202020204" pitchFamily="34" charset="0"/>
                    </a:endParaRPr>
                  </a:p>
                </p:txBody>
              </p:sp>
              <p:sp>
                <p:nvSpPr>
                  <p:cNvPr id="76" name="TextBox 75">
                    <a:extLst>
                      <a:ext uri="{FF2B5EF4-FFF2-40B4-BE49-F238E27FC236}">
                        <a16:creationId xmlns:a16="http://schemas.microsoft.com/office/drawing/2014/main" id="{7A504D05-BC04-C42D-EFC0-B81416564909}"/>
                      </a:ext>
                    </a:extLst>
                  </p:cNvPr>
                  <p:cNvSpPr txBox="1"/>
                  <p:nvPr/>
                </p:nvSpPr>
                <p:spPr>
                  <a:xfrm>
                    <a:off x="1344346" y="4938942"/>
                    <a:ext cx="696470" cy="276999"/>
                  </a:xfrm>
                  <a:prstGeom prst="rect">
                    <a:avLst/>
                  </a:prstGeom>
                  <a:noFill/>
                  <a:ln w="19050">
                    <a:noFill/>
                  </a:ln>
                </p:spPr>
                <p:txBody>
                  <a:bodyPr wrap="square" rtlCol="0">
                    <a:spAutoFit/>
                  </a:bodyPr>
                  <a:lstStyle/>
                  <a:p>
                    <a:pPr algn="ctr"/>
                    <a:r>
                      <a:rPr lang="en-US" sz="1200" b="1" dirty="0">
                        <a:solidFill>
                          <a:srgbClr val="000000"/>
                        </a:solidFill>
                        <a:latin typeface="Arial" panose="020B0604020202020204" pitchFamily="34" charset="0"/>
                        <a:cs typeface="Arial" panose="020B0604020202020204" pitchFamily="34" charset="0"/>
                      </a:rPr>
                      <a:t>U</a:t>
                    </a:r>
                    <a:r>
                      <a:rPr lang="en-US" sz="1200" b="1" baseline="-25000" dirty="0">
                        <a:solidFill>
                          <a:srgbClr val="000000"/>
                        </a:solidFill>
                        <a:latin typeface="Arial" panose="020B0604020202020204" pitchFamily="34" charset="0"/>
                        <a:cs typeface="Arial" panose="020B0604020202020204" pitchFamily="34" charset="0"/>
                      </a:rPr>
                      <a:t>AN</a:t>
                    </a:r>
                    <a:endParaRPr lang="en-US" sz="1200" b="1" baseline="-25000" dirty="0">
                      <a:latin typeface="Arial" panose="020B0604020202020204" pitchFamily="34" charset="0"/>
                      <a:cs typeface="Arial" panose="020B0604020202020204" pitchFamily="34" charset="0"/>
                    </a:endParaRPr>
                  </a:p>
                </p:txBody>
              </p:sp>
              <p:sp>
                <p:nvSpPr>
                  <p:cNvPr id="77" name="TextBox 76">
                    <a:extLst>
                      <a:ext uri="{FF2B5EF4-FFF2-40B4-BE49-F238E27FC236}">
                        <a16:creationId xmlns:a16="http://schemas.microsoft.com/office/drawing/2014/main" id="{E2348CB7-79DE-9FF3-66E1-8AEB17E43C10}"/>
                      </a:ext>
                    </a:extLst>
                  </p:cNvPr>
                  <p:cNvSpPr txBox="1"/>
                  <p:nvPr/>
                </p:nvSpPr>
                <p:spPr>
                  <a:xfrm>
                    <a:off x="2260681" y="5674509"/>
                    <a:ext cx="1121138" cy="352567"/>
                  </a:xfrm>
                  <a:prstGeom prst="rect">
                    <a:avLst/>
                  </a:prstGeom>
                  <a:solidFill>
                    <a:schemeClr val="bg1"/>
                  </a:solidFill>
                  <a:ln w="19050">
                    <a:noFill/>
                  </a:ln>
                </p:spPr>
                <p:txBody>
                  <a:bodyPr wrap="square" rtlCol="0">
                    <a:spAutoFit/>
                  </a:bodyPr>
                  <a:lstStyle/>
                  <a:p>
                    <a:r>
                      <a:rPr lang="en-US" sz="1200" dirty="0">
                        <a:latin typeface="Arial" panose="020B0604020202020204" pitchFamily="34" charset="0"/>
                        <a:cs typeface="Arial" panose="020B0604020202020204" pitchFamily="34" charset="0"/>
                      </a:rPr>
                      <a:t>..94(.11)</a:t>
                    </a:r>
                  </a:p>
                </p:txBody>
              </p:sp>
              <p:sp>
                <p:nvSpPr>
                  <p:cNvPr id="78" name="Arc 77">
                    <a:extLst>
                      <a:ext uri="{FF2B5EF4-FFF2-40B4-BE49-F238E27FC236}">
                        <a16:creationId xmlns:a16="http://schemas.microsoft.com/office/drawing/2014/main" id="{CEC796C6-3858-CCE4-01FD-B5AFF28DAF96}"/>
                      </a:ext>
                    </a:extLst>
                  </p:cNvPr>
                  <p:cNvSpPr/>
                  <p:nvPr/>
                </p:nvSpPr>
                <p:spPr>
                  <a:xfrm flipV="1">
                    <a:off x="1465722" y="5060577"/>
                    <a:ext cx="425885" cy="580432"/>
                  </a:xfrm>
                  <a:prstGeom prst="arc">
                    <a:avLst>
                      <a:gd name="adj1" fmla="val 10747796"/>
                      <a:gd name="adj2" fmla="val 0"/>
                    </a:avLst>
                  </a:prstGeom>
                  <a:ln w="28575">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54" name="Group 53">
                  <a:extLst>
                    <a:ext uri="{FF2B5EF4-FFF2-40B4-BE49-F238E27FC236}">
                      <a16:creationId xmlns:a16="http://schemas.microsoft.com/office/drawing/2014/main" id="{113296CF-E20C-22E8-7AC3-9E15BB97B3BE}"/>
                    </a:ext>
                  </a:extLst>
                </p:cNvPr>
                <p:cNvGrpSpPr/>
                <p:nvPr/>
              </p:nvGrpSpPr>
              <p:grpSpPr>
                <a:xfrm>
                  <a:off x="9969079" y="4216540"/>
                  <a:ext cx="1696233" cy="1806344"/>
                  <a:chOff x="344583" y="4215300"/>
                  <a:chExt cx="1696233" cy="1806344"/>
                </a:xfrm>
              </p:grpSpPr>
              <p:cxnSp>
                <p:nvCxnSpPr>
                  <p:cNvPr id="69" name="Straight Arrow Connector 68">
                    <a:extLst>
                      <a:ext uri="{FF2B5EF4-FFF2-40B4-BE49-F238E27FC236}">
                        <a16:creationId xmlns:a16="http://schemas.microsoft.com/office/drawing/2014/main" id="{B4C61FD2-6CA0-220B-080D-C590A0EFB32C}"/>
                      </a:ext>
                    </a:extLst>
                  </p:cNvPr>
                  <p:cNvCxnSpPr>
                    <a:cxnSpLocks/>
                    <a:stCxn id="70" idx="0"/>
                  </p:cNvCxnSpPr>
                  <p:nvPr/>
                </p:nvCxnSpPr>
                <p:spPr>
                  <a:xfrm flipH="1" flipV="1">
                    <a:off x="1678665" y="4215300"/>
                    <a:ext cx="12524" cy="534415"/>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70" name="Oval 69">
                    <a:extLst>
                      <a:ext uri="{FF2B5EF4-FFF2-40B4-BE49-F238E27FC236}">
                        <a16:creationId xmlns:a16="http://schemas.microsoft.com/office/drawing/2014/main" id="{0F59C497-2BAF-B638-FB59-BE3A38B6E087}"/>
                      </a:ext>
                    </a:extLst>
                  </p:cNvPr>
                  <p:cNvSpPr/>
                  <p:nvPr/>
                </p:nvSpPr>
                <p:spPr>
                  <a:xfrm>
                    <a:off x="1341562" y="4749715"/>
                    <a:ext cx="699254" cy="655453"/>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4" b="1" baseline="-25000" dirty="0">
                      <a:solidFill>
                        <a:schemeClr val="tx1"/>
                      </a:solidFill>
                      <a:latin typeface="Arial" panose="020B0604020202020204" pitchFamily="34" charset="0"/>
                      <a:cs typeface="Arial" panose="020B0604020202020204" pitchFamily="34" charset="0"/>
                    </a:endParaRPr>
                  </a:p>
                </p:txBody>
              </p:sp>
              <p:sp>
                <p:nvSpPr>
                  <p:cNvPr id="71" name="TextBox 70">
                    <a:extLst>
                      <a:ext uri="{FF2B5EF4-FFF2-40B4-BE49-F238E27FC236}">
                        <a16:creationId xmlns:a16="http://schemas.microsoft.com/office/drawing/2014/main" id="{6D1F857F-36C3-B499-120E-449F86859A1A}"/>
                      </a:ext>
                    </a:extLst>
                  </p:cNvPr>
                  <p:cNvSpPr txBox="1"/>
                  <p:nvPr/>
                </p:nvSpPr>
                <p:spPr>
                  <a:xfrm>
                    <a:off x="1330430" y="4938169"/>
                    <a:ext cx="696470" cy="352568"/>
                  </a:xfrm>
                  <a:prstGeom prst="rect">
                    <a:avLst/>
                  </a:prstGeom>
                  <a:noFill/>
                  <a:ln w="19050">
                    <a:noFill/>
                  </a:ln>
                </p:spPr>
                <p:txBody>
                  <a:bodyPr wrap="square" rtlCol="0">
                    <a:spAutoFit/>
                  </a:bodyPr>
                  <a:lstStyle/>
                  <a:p>
                    <a:pPr algn="ctr"/>
                    <a:r>
                      <a:rPr lang="en-US" sz="1200" b="1" dirty="0">
                        <a:solidFill>
                          <a:srgbClr val="000000"/>
                        </a:solidFill>
                        <a:latin typeface="Arial" panose="020B0604020202020204" pitchFamily="34" charset="0"/>
                        <a:cs typeface="Arial" panose="020B0604020202020204" pitchFamily="34" charset="0"/>
                      </a:rPr>
                      <a:t>U</a:t>
                    </a:r>
                    <a:r>
                      <a:rPr lang="en-US" sz="1200" b="1" baseline="-25000" dirty="0">
                        <a:solidFill>
                          <a:srgbClr val="000000"/>
                        </a:solidFill>
                        <a:latin typeface="Arial" panose="020B0604020202020204" pitchFamily="34" charset="0"/>
                        <a:cs typeface="Arial" panose="020B0604020202020204" pitchFamily="34" charset="0"/>
                      </a:rPr>
                      <a:t>TS</a:t>
                    </a:r>
                    <a:endParaRPr lang="en-US" sz="1200" b="1" baseline="-25000" dirty="0">
                      <a:latin typeface="Arial" panose="020B0604020202020204" pitchFamily="34" charset="0"/>
                      <a:cs typeface="Arial" panose="020B0604020202020204" pitchFamily="34" charset="0"/>
                    </a:endParaRPr>
                  </a:p>
                </p:txBody>
              </p:sp>
              <p:sp>
                <p:nvSpPr>
                  <p:cNvPr id="72" name="TextBox 71">
                    <a:extLst>
                      <a:ext uri="{FF2B5EF4-FFF2-40B4-BE49-F238E27FC236}">
                        <a16:creationId xmlns:a16="http://schemas.microsoft.com/office/drawing/2014/main" id="{CE0A955E-21F7-9B24-E900-9F2365827AF4}"/>
                      </a:ext>
                    </a:extLst>
                  </p:cNvPr>
                  <p:cNvSpPr txBox="1"/>
                  <p:nvPr/>
                </p:nvSpPr>
                <p:spPr>
                  <a:xfrm>
                    <a:off x="344583" y="5669076"/>
                    <a:ext cx="1121138" cy="352568"/>
                  </a:xfrm>
                  <a:prstGeom prst="rect">
                    <a:avLst/>
                  </a:prstGeom>
                  <a:solidFill>
                    <a:schemeClr val="bg1"/>
                  </a:solidFill>
                  <a:ln w="19050">
                    <a:noFill/>
                  </a:ln>
                </p:spPr>
                <p:txBody>
                  <a:bodyPr wrap="square" rtlCol="0">
                    <a:spAutoFit/>
                  </a:bodyPr>
                  <a:lstStyle/>
                  <a:p>
                    <a:r>
                      <a:rPr lang="en-US" sz="1200" dirty="0">
                        <a:latin typeface="Arial" panose="020B0604020202020204" pitchFamily="34" charset="0"/>
                        <a:cs typeface="Arial" panose="020B0604020202020204" pitchFamily="34" charset="0"/>
                      </a:rPr>
                      <a:t>.89(.06)</a:t>
                    </a:r>
                  </a:p>
                </p:txBody>
              </p:sp>
              <p:sp>
                <p:nvSpPr>
                  <p:cNvPr id="73" name="Arc 72">
                    <a:extLst>
                      <a:ext uri="{FF2B5EF4-FFF2-40B4-BE49-F238E27FC236}">
                        <a16:creationId xmlns:a16="http://schemas.microsoft.com/office/drawing/2014/main" id="{186C06F4-2F77-A539-B679-77100292DFAA}"/>
                      </a:ext>
                    </a:extLst>
                  </p:cNvPr>
                  <p:cNvSpPr/>
                  <p:nvPr/>
                </p:nvSpPr>
                <p:spPr>
                  <a:xfrm flipV="1">
                    <a:off x="1465722" y="5060577"/>
                    <a:ext cx="425885" cy="580432"/>
                  </a:xfrm>
                  <a:prstGeom prst="arc">
                    <a:avLst>
                      <a:gd name="adj1" fmla="val 10747796"/>
                      <a:gd name="adj2" fmla="val 0"/>
                    </a:avLst>
                  </a:prstGeom>
                  <a:ln w="28575">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55" name="Arc 54">
                  <a:extLst>
                    <a:ext uri="{FF2B5EF4-FFF2-40B4-BE49-F238E27FC236}">
                      <a16:creationId xmlns:a16="http://schemas.microsoft.com/office/drawing/2014/main" id="{4DE9B29E-A7FD-B8A9-1D38-D288BAB0C640}"/>
                    </a:ext>
                  </a:extLst>
                </p:cNvPr>
                <p:cNvSpPr/>
                <p:nvPr/>
              </p:nvSpPr>
              <p:spPr>
                <a:xfrm rot="15543406" flipV="1">
                  <a:off x="6653744" y="974191"/>
                  <a:ext cx="523702" cy="753176"/>
                </a:xfrm>
                <a:prstGeom prst="arc">
                  <a:avLst>
                    <a:gd name="adj1" fmla="val 10747796"/>
                    <a:gd name="adj2" fmla="val 0"/>
                  </a:avLst>
                </a:prstGeom>
                <a:ln w="28575">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6" name="TextBox 55">
                  <a:extLst>
                    <a:ext uri="{FF2B5EF4-FFF2-40B4-BE49-F238E27FC236}">
                      <a16:creationId xmlns:a16="http://schemas.microsoft.com/office/drawing/2014/main" id="{97433934-7B1D-2847-4F9F-5580B27D2C37}"/>
                    </a:ext>
                  </a:extLst>
                </p:cNvPr>
                <p:cNvSpPr txBox="1"/>
                <p:nvPr/>
              </p:nvSpPr>
              <p:spPr>
                <a:xfrm>
                  <a:off x="7206621" y="1045926"/>
                  <a:ext cx="298480" cy="338554"/>
                </a:xfrm>
                <a:prstGeom prst="rect">
                  <a:avLst/>
                </a:prstGeom>
                <a:noFill/>
              </p:spPr>
              <p:txBody>
                <a:bodyPr wrap="none" rtlCol="0">
                  <a:spAutoFit/>
                </a:bodyPr>
                <a:lstStyle/>
                <a:p>
                  <a:r>
                    <a:rPr lang="en-US" sz="1600" dirty="0">
                      <a:latin typeface="Arial" panose="020B0604020202020204" pitchFamily="34" charset="0"/>
                      <a:cs typeface="Arial" panose="020B0604020202020204" pitchFamily="34" charset="0"/>
                    </a:rPr>
                    <a:t>1</a:t>
                  </a:r>
                </a:p>
              </p:txBody>
            </p:sp>
            <p:sp>
              <p:nvSpPr>
                <p:cNvPr id="57" name="TextBox 56">
                  <a:extLst>
                    <a:ext uri="{FF2B5EF4-FFF2-40B4-BE49-F238E27FC236}">
                      <a16:creationId xmlns:a16="http://schemas.microsoft.com/office/drawing/2014/main" id="{7DD52F1A-EBD3-B7FB-3201-78B429710635}"/>
                    </a:ext>
                  </a:extLst>
                </p:cNvPr>
                <p:cNvSpPr txBox="1"/>
                <p:nvPr/>
              </p:nvSpPr>
              <p:spPr>
                <a:xfrm>
                  <a:off x="1633198" y="4376835"/>
                  <a:ext cx="361545" cy="391742"/>
                </a:xfrm>
                <a:prstGeom prst="rect">
                  <a:avLst/>
                </a:prstGeom>
                <a:noFill/>
              </p:spPr>
              <p:txBody>
                <a:bodyPr wrap="none" rtlCol="0">
                  <a:spAutoFit/>
                </a:bodyPr>
                <a:lstStyle/>
                <a:p>
                  <a:r>
                    <a:rPr lang="en-US" sz="1400" dirty="0">
                      <a:latin typeface="Arial" panose="020B0604020202020204" pitchFamily="34" charset="0"/>
                      <a:cs typeface="Arial" panose="020B0604020202020204" pitchFamily="34" charset="0"/>
                    </a:rPr>
                    <a:t>1</a:t>
                  </a:r>
                </a:p>
              </p:txBody>
            </p:sp>
            <p:sp>
              <p:nvSpPr>
                <p:cNvPr id="58" name="TextBox 57">
                  <a:extLst>
                    <a:ext uri="{FF2B5EF4-FFF2-40B4-BE49-F238E27FC236}">
                      <a16:creationId xmlns:a16="http://schemas.microsoft.com/office/drawing/2014/main" id="{D7922149-17B9-C2FA-0505-A282F412AF74}"/>
                    </a:ext>
                  </a:extLst>
                </p:cNvPr>
                <p:cNvSpPr txBox="1"/>
                <p:nvPr/>
              </p:nvSpPr>
              <p:spPr>
                <a:xfrm>
                  <a:off x="2599409" y="4376835"/>
                  <a:ext cx="361545" cy="391742"/>
                </a:xfrm>
                <a:prstGeom prst="rect">
                  <a:avLst/>
                </a:prstGeom>
                <a:noFill/>
              </p:spPr>
              <p:txBody>
                <a:bodyPr wrap="none" rtlCol="0">
                  <a:spAutoFit/>
                </a:bodyPr>
                <a:lstStyle/>
                <a:p>
                  <a:r>
                    <a:rPr lang="en-US" sz="1400" dirty="0">
                      <a:latin typeface="Arial" panose="020B0604020202020204" pitchFamily="34" charset="0"/>
                      <a:cs typeface="Arial" panose="020B0604020202020204" pitchFamily="34" charset="0"/>
                    </a:rPr>
                    <a:t>1</a:t>
                  </a:r>
                </a:p>
              </p:txBody>
            </p:sp>
            <p:sp>
              <p:nvSpPr>
                <p:cNvPr id="59" name="TextBox 58">
                  <a:extLst>
                    <a:ext uri="{FF2B5EF4-FFF2-40B4-BE49-F238E27FC236}">
                      <a16:creationId xmlns:a16="http://schemas.microsoft.com/office/drawing/2014/main" id="{C6186E84-DE24-9697-8A67-85CD3C528144}"/>
                    </a:ext>
                  </a:extLst>
                </p:cNvPr>
                <p:cNvSpPr txBox="1"/>
                <p:nvPr/>
              </p:nvSpPr>
              <p:spPr>
                <a:xfrm>
                  <a:off x="3539327" y="4377613"/>
                  <a:ext cx="361545" cy="391742"/>
                </a:xfrm>
                <a:prstGeom prst="rect">
                  <a:avLst/>
                </a:prstGeom>
                <a:noFill/>
              </p:spPr>
              <p:txBody>
                <a:bodyPr wrap="none" rtlCol="0">
                  <a:spAutoFit/>
                </a:bodyPr>
                <a:lstStyle/>
                <a:p>
                  <a:r>
                    <a:rPr lang="en-US" sz="1400" dirty="0">
                      <a:latin typeface="Arial" panose="020B0604020202020204" pitchFamily="34" charset="0"/>
                      <a:cs typeface="Arial" panose="020B0604020202020204" pitchFamily="34" charset="0"/>
                    </a:rPr>
                    <a:t>1</a:t>
                  </a:r>
                </a:p>
              </p:txBody>
            </p:sp>
            <p:sp>
              <p:nvSpPr>
                <p:cNvPr id="60" name="TextBox 59">
                  <a:extLst>
                    <a:ext uri="{FF2B5EF4-FFF2-40B4-BE49-F238E27FC236}">
                      <a16:creationId xmlns:a16="http://schemas.microsoft.com/office/drawing/2014/main" id="{B0F58366-2D11-DE02-EF7D-ABC91A276649}"/>
                    </a:ext>
                  </a:extLst>
                </p:cNvPr>
                <p:cNvSpPr txBox="1"/>
                <p:nvPr/>
              </p:nvSpPr>
              <p:spPr>
                <a:xfrm>
                  <a:off x="4527955" y="4376835"/>
                  <a:ext cx="361545" cy="391742"/>
                </a:xfrm>
                <a:prstGeom prst="rect">
                  <a:avLst/>
                </a:prstGeom>
                <a:noFill/>
              </p:spPr>
              <p:txBody>
                <a:bodyPr wrap="none" rtlCol="0">
                  <a:spAutoFit/>
                </a:bodyPr>
                <a:lstStyle/>
                <a:p>
                  <a:r>
                    <a:rPr lang="en-US" sz="1400" dirty="0">
                      <a:latin typeface="Arial" panose="020B0604020202020204" pitchFamily="34" charset="0"/>
                      <a:cs typeface="Arial" panose="020B0604020202020204" pitchFamily="34" charset="0"/>
                    </a:rPr>
                    <a:t>1</a:t>
                  </a:r>
                </a:p>
              </p:txBody>
            </p:sp>
            <p:sp>
              <p:nvSpPr>
                <p:cNvPr id="61" name="TextBox 60">
                  <a:extLst>
                    <a:ext uri="{FF2B5EF4-FFF2-40B4-BE49-F238E27FC236}">
                      <a16:creationId xmlns:a16="http://schemas.microsoft.com/office/drawing/2014/main" id="{D42757CA-DD53-57E4-EAE0-663EF54CC0B1}"/>
                    </a:ext>
                  </a:extLst>
                </p:cNvPr>
                <p:cNvSpPr txBox="1"/>
                <p:nvPr/>
              </p:nvSpPr>
              <p:spPr>
                <a:xfrm>
                  <a:off x="5498077" y="4378899"/>
                  <a:ext cx="361545" cy="391742"/>
                </a:xfrm>
                <a:prstGeom prst="rect">
                  <a:avLst/>
                </a:prstGeom>
                <a:noFill/>
              </p:spPr>
              <p:txBody>
                <a:bodyPr wrap="none" rtlCol="0">
                  <a:spAutoFit/>
                </a:bodyPr>
                <a:lstStyle/>
                <a:p>
                  <a:r>
                    <a:rPr lang="en-US" sz="1400" dirty="0">
                      <a:latin typeface="Arial" panose="020B0604020202020204" pitchFamily="34" charset="0"/>
                      <a:cs typeface="Arial" panose="020B0604020202020204" pitchFamily="34" charset="0"/>
                    </a:rPr>
                    <a:t>1</a:t>
                  </a:r>
                </a:p>
              </p:txBody>
            </p:sp>
            <p:sp>
              <p:nvSpPr>
                <p:cNvPr id="62" name="TextBox 61">
                  <a:extLst>
                    <a:ext uri="{FF2B5EF4-FFF2-40B4-BE49-F238E27FC236}">
                      <a16:creationId xmlns:a16="http://schemas.microsoft.com/office/drawing/2014/main" id="{FCF80732-C24E-8DC6-2DC8-CE2D7ADCD3E6}"/>
                    </a:ext>
                  </a:extLst>
                </p:cNvPr>
                <p:cNvSpPr txBox="1"/>
                <p:nvPr/>
              </p:nvSpPr>
              <p:spPr>
                <a:xfrm>
                  <a:off x="6476191" y="4381821"/>
                  <a:ext cx="361545" cy="391742"/>
                </a:xfrm>
                <a:prstGeom prst="rect">
                  <a:avLst/>
                </a:prstGeom>
                <a:noFill/>
              </p:spPr>
              <p:txBody>
                <a:bodyPr wrap="none" rtlCol="0">
                  <a:spAutoFit/>
                </a:bodyPr>
                <a:lstStyle/>
                <a:p>
                  <a:r>
                    <a:rPr lang="en-US" sz="1400" dirty="0">
                      <a:latin typeface="Arial" panose="020B0604020202020204" pitchFamily="34" charset="0"/>
                      <a:cs typeface="Arial" panose="020B0604020202020204" pitchFamily="34" charset="0"/>
                    </a:rPr>
                    <a:t>1</a:t>
                  </a:r>
                </a:p>
              </p:txBody>
            </p:sp>
            <p:sp>
              <p:nvSpPr>
                <p:cNvPr id="63" name="TextBox 62">
                  <a:extLst>
                    <a:ext uri="{FF2B5EF4-FFF2-40B4-BE49-F238E27FC236}">
                      <a16:creationId xmlns:a16="http://schemas.microsoft.com/office/drawing/2014/main" id="{693ECA04-2B3C-203D-1F6B-A86022663A28}"/>
                    </a:ext>
                  </a:extLst>
                </p:cNvPr>
                <p:cNvSpPr txBox="1"/>
                <p:nvPr/>
              </p:nvSpPr>
              <p:spPr>
                <a:xfrm>
                  <a:off x="7415360" y="4381821"/>
                  <a:ext cx="361545" cy="391742"/>
                </a:xfrm>
                <a:prstGeom prst="rect">
                  <a:avLst/>
                </a:prstGeom>
                <a:noFill/>
              </p:spPr>
              <p:txBody>
                <a:bodyPr wrap="none" rtlCol="0">
                  <a:spAutoFit/>
                </a:bodyPr>
                <a:lstStyle/>
                <a:p>
                  <a:r>
                    <a:rPr lang="en-US" sz="1400" dirty="0">
                      <a:latin typeface="Arial" panose="020B0604020202020204" pitchFamily="34" charset="0"/>
                      <a:cs typeface="Arial" panose="020B0604020202020204" pitchFamily="34" charset="0"/>
                    </a:rPr>
                    <a:t>1</a:t>
                  </a:r>
                </a:p>
              </p:txBody>
            </p:sp>
            <p:sp>
              <p:nvSpPr>
                <p:cNvPr id="64" name="TextBox 63">
                  <a:extLst>
                    <a:ext uri="{FF2B5EF4-FFF2-40B4-BE49-F238E27FC236}">
                      <a16:creationId xmlns:a16="http://schemas.microsoft.com/office/drawing/2014/main" id="{0761D674-61DF-76FD-320C-ACA44F908630}"/>
                    </a:ext>
                  </a:extLst>
                </p:cNvPr>
                <p:cNvSpPr txBox="1"/>
                <p:nvPr/>
              </p:nvSpPr>
              <p:spPr>
                <a:xfrm>
                  <a:off x="8378797" y="4381821"/>
                  <a:ext cx="361545" cy="391742"/>
                </a:xfrm>
                <a:prstGeom prst="rect">
                  <a:avLst/>
                </a:prstGeom>
                <a:noFill/>
              </p:spPr>
              <p:txBody>
                <a:bodyPr wrap="none" rtlCol="0">
                  <a:spAutoFit/>
                </a:bodyPr>
                <a:lstStyle/>
                <a:p>
                  <a:r>
                    <a:rPr lang="en-US" sz="1400" dirty="0">
                      <a:latin typeface="Arial" panose="020B0604020202020204" pitchFamily="34" charset="0"/>
                      <a:cs typeface="Arial" panose="020B0604020202020204" pitchFamily="34" charset="0"/>
                    </a:rPr>
                    <a:t>1</a:t>
                  </a:r>
                </a:p>
              </p:txBody>
            </p:sp>
            <p:sp>
              <p:nvSpPr>
                <p:cNvPr id="65" name="TextBox 64">
                  <a:extLst>
                    <a:ext uri="{FF2B5EF4-FFF2-40B4-BE49-F238E27FC236}">
                      <a16:creationId xmlns:a16="http://schemas.microsoft.com/office/drawing/2014/main" id="{B0A3790B-1CAB-C31D-6929-1F33ADEA7154}"/>
                    </a:ext>
                  </a:extLst>
                </p:cNvPr>
                <p:cNvSpPr txBox="1"/>
                <p:nvPr/>
              </p:nvSpPr>
              <p:spPr>
                <a:xfrm>
                  <a:off x="9319387" y="4396124"/>
                  <a:ext cx="361545" cy="391742"/>
                </a:xfrm>
                <a:prstGeom prst="rect">
                  <a:avLst/>
                </a:prstGeom>
                <a:noFill/>
              </p:spPr>
              <p:txBody>
                <a:bodyPr wrap="none" rtlCol="0">
                  <a:spAutoFit/>
                </a:bodyPr>
                <a:lstStyle/>
                <a:p>
                  <a:r>
                    <a:rPr lang="en-US" sz="1400" dirty="0">
                      <a:latin typeface="Arial" panose="020B0604020202020204" pitchFamily="34" charset="0"/>
                      <a:cs typeface="Arial" panose="020B0604020202020204" pitchFamily="34" charset="0"/>
                    </a:rPr>
                    <a:t>1</a:t>
                  </a:r>
                </a:p>
              </p:txBody>
            </p:sp>
            <p:sp>
              <p:nvSpPr>
                <p:cNvPr id="66" name="TextBox 65">
                  <a:extLst>
                    <a:ext uri="{FF2B5EF4-FFF2-40B4-BE49-F238E27FC236}">
                      <a16:creationId xmlns:a16="http://schemas.microsoft.com/office/drawing/2014/main" id="{6A85EF7F-F3EC-D109-C6DB-7F98B0BEBCBA}"/>
                    </a:ext>
                  </a:extLst>
                </p:cNvPr>
                <p:cNvSpPr txBox="1"/>
                <p:nvPr/>
              </p:nvSpPr>
              <p:spPr>
                <a:xfrm>
                  <a:off x="10272804" y="4375167"/>
                  <a:ext cx="361545" cy="391742"/>
                </a:xfrm>
                <a:prstGeom prst="rect">
                  <a:avLst/>
                </a:prstGeom>
                <a:noFill/>
              </p:spPr>
              <p:txBody>
                <a:bodyPr wrap="none" rtlCol="0">
                  <a:spAutoFit/>
                </a:bodyPr>
                <a:lstStyle/>
                <a:p>
                  <a:r>
                    <a:rPr lang="en-US" sz="1400" dirty="0">
                      <a:latin typeface="Arial" panose="020B0604020202020204" pitchFamily="34" charset="0"/>
                      <a:cs typeface="Arial" panose="020B0604020202020204" pitchFamily="34" charset="0"/>
                    </a:rPr>
                    <a:t>1</a:t>
                  </a:r>
                </a:p>
              </p:txBody>
            </p:sp>
            <p:sp>
              <p:nvSpPr>
                <p:cNvPr id="67" name="TextBox 66">
                  <a:extLst>
                    <a:ext uri="{FF2B5EF4-FFF2-40B4-BE49-F238E27FC236}">
                      <a16:creationId xmlns:a16="http://schemas.microsoft.com/office/drawing/2014/main" id="{544770F5-54E3-896A-891D-FCA030BB31BD}"/>
                    </a:ext>
                  </a:extLst>
                </p:cNvPr>
                <p:cNvSpPr txBox="1"/>
                <p:nvPr/>
              </p:nvSpPr>
              <p:spPr>
                <a:xfrm>
                  <a:off x="11238019" y="4377613"/>
                  <a:ext cx="361545" cy="391742"/>
                </a:xfrm>
                <a:prstGeom prst="rect">
                  <a:avLst/>
                </a:prstGeom>
                <a:noFill/>
              </p:spPr>
              <p:txBody>
                <a:bodyPr wrap="none" rtlCol="0">
                  <a:spAutoFit/>
                </a:bodyPr>
                <a:lstStyle/>
                <a:p>
                  <a:r>
                    <a:rPr lang="en-US" sz="1400" dirty="0">
                      <a:latin typeface="Arial" panose="020B0604020202020204" pitchFamily="34" charset="0"/>
                      <a:cs typeface="Arial" panose="020B0604020202020204" pitchFamily="34" charset="0"/>
                    </a:rPr>
                    <a:t>1</a:t>
                  </a:r>
                </a:p>
              </p:txBody>
            </p:sp>
            <p:sp>
              <p:nvSpPr>
                <p:cNvPr id="68" name="Oval 67">
                  <a:extLst>
                    <a:ext uri="{FF2B5EF4-FFF2-40B4-BE49-F238E27FC236}">
                      <a16:creationId xmlns:a16="http://schemas.microsoft.com/office/drawing/2014/main" id="{959E3ECE-95CD-4F68-A797-7F29BFB5D669}"/>
                    </a:ext>
                  </a:extLst>
                </p:cNvPr>
                <p:cNvSpPr/>
                <p:nvPr/>
              </p:nvSpPr>
              <p:spPr>
                <a:xfrm>
                  <a:off x="5967452" y="958889"/>
                  <a:ext cx="1023778" cy="959649"/>
                </a:xfrm>
                <a:prstGeom prst="ellipse">
                  <a:avLst/>
                </a:prstGeom>
                <a:solidFill>
                  <a:schemeClr val="accent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4" b="1" dirty="0">
                      <a:solidFill>
                        <a:schemeClr val="tx1"/>
                      </a:solidFill>
                      <a:latin typeface="Arial" panose="020B0604020202020204" pitchFamily="34" charset="0"/>
                      <a:cs typeface="Arial" panose="020B0604020202020204" pitchFamily="34" charset="0"/>
                    </a:rPr>
                    <a:t>p</a:t>
                  </a:r>
                </a:p>
              </p:txBody>
            </p:sp>
          </p:grpSp>
          <p:sp>
            <p:nvSpPr>
              <p:cNvPr id="146" name="TextBox 145">
                <a:extLst>
                  <a:ext uri="{FF2B5EF4-FFF2-40B4-BE49-F238E27FC236}">
                    <a16:creationId xmlns:a16="http://schemas.microsoft.com/office/drawing/2014/main" id="{70E588E6-B75D-9C6E-A10C-81A5CFB0B48A}"/>
                  </a:ext>
                </a:extLst>
              </p:cNvPr>
              <p:cNvSpPr txBox="1"/>
              <p:nvPr/>
            </p:nvSpPr>
            <p:spPr>
              <a:xfrm>
                <a:off x="3351875" y="4618319"/>
                <a:ext cx="718216" cy="276999"/>
              </a:xfrm>
              <a:prstGeom prst="rect">
                <a:avLst/>
              </a:prstGeom>
              <a:noFill/>
              <a:ln w="19050">
                <a:noFill/>
              </a:ln>
            </p:spPr>
            <p:txBody>
              <a:bodyPr wrap="square" rtlCol="0">
                <a:spAutoFit/>
              </a:bodyPr>
              <a:lstStyle/>
              <a:p>
                <a:pPr algn="ctr"/>
                <a:r>
                  <a:rPr lang="en-US" sz="1200" b="1" dirty="0">
                    <a:solidFill>
                      <a:srgbClr val="000000"/>
                    </a:solidFill>
                    <a:latin typeface="Arial" panose="020B0604020202020204" pitchFamily="34" charset="0"/>
                    <a:cs typeface="Arial" panose="020B0604020202020204" pitchFamily="34" charset="0"/>
                  </a:rPr>
                  <a:t>PTSD</a:t>
                </a:r>
                <a:endParaRPr lang="en-US" sz="1200" b="1" dirty="0">
                  <a:latin typeface="Arial" panose="020B0604020202020204" pitchFamily="34" charset="0"/>
                  <a:cs typeface="Arial" panose="020B0604020202020204" pitchFamily="34" charset="0"/>
                </a:endParaRPr>
              </a:p>
            </p:txBody>
          </p:sp>
        </p:grpSp>
        <p:cxnSp>
          <p:nvCxnSpPr>
            <p:cNvPr id="8" name="Straight Arrow Connector 7">
              <a:extLst>
                <a:ext uri="{FF2B5EF4-FFF2-40B4-BE49-F238E27FC236}">
                  <a16:creationId xmlns:a16="http://schemas.microsoft.com/office/drawing/2014/main" id="{B1A5122C-5358-60FF-8DB6-9830EF8C8DC2}"/>
                </a:ext>
              </a:extLst>
            </p:cNvPr>
            <p:cNvCxnSpPr>
              <a:cxnSpLocks/>
              <a:endCxn id="68" idx="2"/>
            </p:cNvCxnSpPr>
            <p:nvPr/>
          </p:nvCxnSpPr>
          <p:spPr>
            <a:xfrm>
              <a:off x="2020717" y="2715376"/>
              <a:ext cx="2928080" cy="892"/>
            </a:xfrm>
            <a:prstGeom prst="straightConnector1">
              <a:avLst/>
            </a:prstGeom>
            <a:ln w="28575">
              <a:solidFill>
                <a:srgbClr val="FF0046"/>
              </a:solidFill>
              <a:tailEnd type="triangle"/>
            </a:ln>
          </p:spPr>
          <p:style>
            <a:lnRef idx="1">
              <a:schemeClr val="dk1"/>
            </a:lnRef>
            <a:fillRef idx="0">
              <a:schemeClr val="dk1"/>
            </a:fillRef>
            <a:effectRef idx="0">
              <a:schemeClr val="dk1"/>
            </a:effectRef>
            <a:fontRef idx="minor">
              <a:schemeClr val="tx1"/>
            </a:fontRef>
          </p:style>
        </p:cxnSp>
        <p:grpSp>
          <p:nvGrpSpPr>
            <p:cNvPr id="23" name="Group 22">
              <a:extLst>
                <a:ext uri="{FF2B5EF4-FFF2-40B4-BE49-F238E27FC236}">
                  <a16:creationId xmlns:a16="http://schemas.microsoft.com/office/drawing/2014/main" id="{21CE18A6-132D-DCC6-2CB0-5BEB403CA554}"/>
                </a:ext>
              </a:extLst>
            </p:cNvPr>
            <p:cNvGrpSpPr/>
            <p:nvPr/>
          </p:nvGrpSpPr>
          <p:grpSpPr>
            <a:xfrm>
              <a:off x="966940" y="2461885"/>
              <a:ext cx="1053777" cy="506982"/>
              <a:chOff x="1623541" y="2499690"/>
              <a:chExt cx="1053777" cy="506982"/>
            </a:xfrm>
          </p:grpSpPr>
          <p:grpSp>
            <p:nvGrpSpPr>
              <p:cNvPr id="143" name="Group 142">
                <a:extLst>
                  <a:ext uri="{FF2B5EF4-FFF2-40B4-BE49-F238E27FC236}">
                    <a16:creationId xmlns:a16="http://schemas.microsoft.com/office/drawing/2014/main" id="{07E6DAF8-2EE4-3A03-5578-4C5DD50D2A5A}"/>
                  </a:ext>
                </a:extLst>
              </p:cNvPr>
              <p:cNvGrpSpPr/>
              <p:nvPr/>
            </p:nvGrpSpPr>
            <p:grpSpPr>
              <a:xfrm>
                <a:off x="1886220" y="2499690"/>
                <a:ext cx="791098" cy="506982"/>
                <a:chOff x="117881" y="3942071"/>
                <a:chExt cx="540331" cy="418993"/>
              </a:xfrm>
              <a:noFill/>
            </p:grpSpPr>
            <p:sp>
              <p:nvSpPr>
                <p:cNvPr id="149" name="Rectangle 148">
                  <a:extLst>
                    <a:ext uri="{FF2B5EF4-FFF2-40B4-BE49-F238E27FC236}">
                      <a16:creationId xmlns:a16="http://schemas.microsoft.com/office/drawing/2014/main" id="{C1BC1C8B-2F03-F448-E0D9-A7386A41FD21}"/>
                    </a:ext>
                  </a:extLst>
                </p:cNvPr>
                <p:cNvSpPr/>
                <p:nvPr/>
              </p:nvSpPr>
              <p:spPr>
                <a:xfrm>
                  <a:off x="117881" y="3942071"/>
                  <a:ext cx="540331" cy="418993"/>
                </a:xfrm>
                <a:prstGeom prst="rect">
                  <a:avLst/>
                </a:prstGeom>
                <a:grp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a:latin typeface="Arial" panose="020B0604020202020204" pitchFamily="34" charset="0"/>
                    <a:cs typeface="Arial" panose="020B0604020202020204" pitchFamily="34" charset="0"/>
                  </a:endParaRPr>
                </a:p>
              </p:txBody>
            </p:sp>
            <p:sp>
              <p:nvSpPr>
                <p:cNvPr id="150" name="TextBox 149">
                  <a:extLst>
                    <a:ext uri="{FF2B5EF4-FFF2-40B4-BE49-F238E27FC236}">
                      <a16:creationId xmlns:a16="http://schemas.microsoft.com/office/drawing/2014/main" id="{2C50CD2F-9537-82CB-EB27-7394AA28F812}"/>
                    </a:ext>
                  </a:extLst>
                </p:cNvPr>
                <p:cNvSpPr txBox="1"/>
                <p:nvPr/>
              </p:nvSpPr>
              <p:spPr>
                <a:xfrm>
                  <a:off x="150196" y="4024512"/>
                  <a:ext cx="475699" cy="228925"/>
                </a:xfrm>
                <a:prstGeom prst="rect">
                  <a:avLst/>
                </a:prstGeom>
                <a:grpFill/>
                <a:ln w="19050">
                  <a:noFill/>
                </a:ln>
              </p:spPr>
              <p:txBody>
                <a:bodyPr wrap="square" rtlCol="0">
                  <a:spAutoFit/>
                </a:bodyPr>
                <a:lstStyle/>
                <a:p>
                  <a:pPr algn="ctr"/>
                  <a:r>
                    <a:rPr lang="en-US" sz="1200" b="1" dirty="0">
                      <a:solidFill>
                        <a:srgbClr val="000000"/>
                      </a:solidFill>
                      <a:latin typeface="Arial" panose="020B0604020202020204" pitchFamily="34" charset="0"/>
                      <a:cs typeface="Arial" panose="020B0604020202020204" pitchFamily="34" charset="0"/>
                    </a:rPr>
                    <a:t>SNP</a:t>
                  </a:r>
                  <a:endParaRPr lang="en-US" sz="1200" b="1" dirty="0">
                    <a:latin typeface="Arial" panose="020B0604020202020204" pitchFamily="34" charset="0"/>
                    <a:cs typeface="Arial" panose="020B0604020202020204" pitchFamily="34" charset="0"/>
                  </a:endParaRPr>
                </a:p>
              </p:txBody>
            </p:sp>
          </p:grpSp>
          <p:sp>
            <p:nvSpPr>
              <p:cNvPr id="148" name="Arc 147">
                <a:extLst>
                  <a:ext uri="{FF2B5EF4-FFF2-40B4-BE49-F238E27FC236}">
                    <a16:creationId xmlns:a16="http://schemas.microsoft.com/office/drawing/2014/main" id="{3063BA46-1B4C-31CB-D5AC-C8E01F1DC26E}"/>
                  </a:ext>
                </a:extLst>
              </p:cNvPr>
              <p:cNvSpPr/>
              <p:nvPr/>
            </p:nvSpPr>
            <p:spPr>
              <a:xfrm rot="5563051" flipV="1">
                <a:off x="1729550" y="2500723"/>
                <a:ext cx="313332" cy="525350"/>
              </a:xfrm>
              <a:prstGeom prst="arc">
                <a:avLst>
                  <a:gd name="adj1" fmla="val 10747796"/>
                  <a:gd name="adj2" fmla="val 0"/>
                </a:avLst>
              </a:prstGeom>
              <a:ln w="28575">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cxnSp>
          <p:nvCxnSpPr>
            <p:cNvPr id="151" name="Straight Arrow Connector 150">
              <a:extLst>
                <a:ext uri="{FF2B5EF4-FFF2-40B4-BE49-F238E27FC236}">
                  <a16:creationId xmlns:a16="http://schemas.microsoft.com/office/drawing/2014/main" id="{FFE697AF-1505-DF62-27CC-581B2CAF3DEA}"/>
                </a:ext>
              </a:extLst>
            </p:cNvPr>
            <p:cNvCxnSpPr>
              <a:cxnSpLocks/>
            </p:cNvCxnSpPr>
            <p:nvPr/>
          </p:nvCxnSpPr>
          <p:spPr>
            <a:xfrm>
              <a:off x="1625168" y="2978699"/>
              <a:ext cx="0" cy="1524372"/>
            </a:xfrm>
            <a:prstGeom prst="straightConnector1">
              <a:avLst/>
            </a:prstGeom>
            <a:ln w="28575">
              <a:solidFill>
                <a:srgbClr val="FF0046"/>
              </a:solidFill>
              <a:tailEnd type="triangle"/>
            </a:ln>
          </p:spPr>
          <p:style>
            <a:lnRef idx="1">
              <a:schemeClr val="dk1"/>
            </a:lnRef>
            <a:fillRef idx="0">
              <a:schemeClr val="dk1"/>
            </a:fillRef>
            <a:effectRef idx="0">
              <a:schemeClr val="dk1"/>
            </a:effectRef>
            <a:fontRef idx="minor">
              <a:schemeClr val="tx1"/>
            </a:fontRef>
          </p:style>
        </p:cxnSp>
        <p:sp>
          <p:nvSpPr>
            <p:cNvPr id="153" name="Rectangle 152">
              <a:extLst>
                <a:ext uri="{FF2B5EF4-FFF2-40B4-BE49-F238E27FC236}">
                  <a16:creationId xmlns:a16="http://schemas.microsoft.com/office/drawing/2014/main" id="{56BA64C8-DC80-35D7-C75A-F6F1813CA926}"/>
                </a:ext>
              </a:extLst>
            </p:cNvPr>
            <p:cNvSpPr/>
            <p:nvPr/>
          </p:nvSpPr>
          <p:spPr>
            <a:xfrm>
              <a:off x="1270259" y="4892385"/>
              <a:ext cx="617092" cy="1535900"/>
            </a:xfrm>
            <a:prstGeom prst="rect">
              <a:avLst/>
            </a:prstGeom>
            <a:solidFill>
              <a:srgbClr val="FF0046">
                <a:alpha val="16078"/>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2" name="Rectangle 11">
            <a:extLst>
              <a:ext uri="{FF2B5EF4-FFF2-40B4-BE49-F238E27FC236}">
                <a16:creationId xmlns:a16="http://schemas.microsoft.com/office/drawing/2014/main" id="{696D3DEA-E450-B14F-1CBB-398D86A14430}"/>
              </a:ext>
            </a:extLst>
          </p:cNvPr>
          <p:cNvSpPr/>
          <p:nvPr/>
        </p:nvSpPr>
        <p:spPr>
          <a:xfrm>
            <a:off x="1237817" y="6357396"/>
            <a:ext cx="1638353" cy="436358"/>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a:extLst>
              <a:ext uri="{FF2B5EF4-FFF2-40B4-BE49-F238E27FC236}">
                <a16:creationId xmlns:a16="http://schemas.microsoft.com/office/drawing/2014/main" id="{49154780-709B-5A48-BA2A-41FB9929CE55}"/>
              </a:ext>
            </a:extLst>
          </p:cNvPr>
          <p:cNvSpPr txBox="1"/>
          <p:nvPr/>
        </p:nvSpPr>
        <p:spPr>
          <a:xfrm>
            <a:off x="1414754" y="6391310"/>
            <a:ext cx="1371557" cy="368530"/>
          </a:xfrm>
          <a:prstGeom prst="rect">
            <a:avLst/>
          </a:prstGeom>
          <a:noFill/>
        </p:spPr>
        <p:txBody>
          <a:bodyPr wrap="square" anchor="t">
            <a:noAutofit/>
          </a:bodyPr>
          <a:lstStyle/>
          <a:p>
            <a:pPr defTabSz="658286">
              <a:lnSpc>
                <a:spcPct val="90000"/>
              </a:lnSpc>
              <a:spcAft>
                <a:spcPts val="600"/>
              </a:spcAft>
            </a:pPr>
            <a:r>
              <a:rPr lang="en-GB" sz="2000" dirty="0">
                <a:solidFill>
                  <a:srgbClr val="000000"/>
                </a:solidFill>
                <a:latin typeface="Calibri" panose="020F0502020204030204" pitchFamily="34" charset="0"/>
                <a:cs typeface="Calibri" panose="020F0502020204030204" pitchFamily="34" charset="0"/>
              </a:rPr>
              <a:t>Non-p ANX</a:t>
            </a:r>
            <a:endParaRPr lang="en-GB" sz="2000" i="0" u="none" strike="noStrike" dirty="0">
              <a:solidFill>
                <a:srgbClr val="0000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9463498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FBD70A8-DCB9-7689-6850-195F96C60458}"/>
              </a:ext>
            </a:extLst>
          </p:cNvPr>
          <p:cNvSpPr txBox="1"/>
          <p:nvPr/>
        </p:nvSpPr>
        <p:spPr>
          <a:xfrm>
            <a:off x="567326" y="535263"/>
            <a:ext cx="7616444" cy="132556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600" b="1" kern="1200" dirty="0">
                <a:solidFill>
                  <a:schemeClr val="tx1"/>
                </a:solidFill>
                <a:effectLst/>
                <a:ea typeface="+mj-ea"/>
                <a:cs typeface="+mj-cs"/>
              </a:rPr>
              <a:t>Results</a:t>
            </a:r>
          </a:p>
        </p:txBody>
      </p:sp>
      <p:sp>
        <p:nvSpPr>
          <p:cNvPr id="8" name="Title 1">
            <a:extLst>
              <a:ext uri="{FF2B5EF4-FFF2-40B4-BE49-F238E27FC236}">
                <a16:creationId xmlns:a16="http://schemas.microsoft.com/office/drawing/2014/main" id="{35C98575-9CAC-FDC6-38BB-4D69A8B6851F}"/>
              </a:ext>
            </a:extLst>
          </p:cNvPr>
          <p:cNvSpPr txBox="1">
            <a:spLocks/>
          </p:cNvSpPr>
          <p:nvPr/>
        </p:nvSpPr>
        <p:spPr>
          <a:xfrm>
            <a:off x="662168" y="1960218"/>
            <a:ext cx="9263710" cy="1010264"/>
          </a:xfrm>
          <a:prstGeom prst="rect">
            <a:avLst/>
          </a:prstGeom>
        </p:spPr>
        <p:txBody>
          <a:bodyPr vert="horz" wrap="square"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lnSpc>
                <a:spcPct val="100000"/>
              </a:lnSpc>
              <a:buFont typeface="Arial" panose="020B0604020202020204" pitchFamily="34" charset="0"/>
              <a:buChar char="•"/>
            </a:pPr>
            <a:r>
              <a:rPr lang="en-GB" sz="2800" dirty="0">
                <a:solidFill>
                  <a:srgbClr val="000000"/>
                </a:solidFill>
                <a:latin typeface="Calibri" panose="020F0502020204030204" pitchFamily="34" charset="0"/>
              </a:rPr>
              <a:t>Genetic correlations between the disorders before &amp; after residualizing for p</a:t>
            </a:r>
            <a:endParaRPr lang="en-GB" sz="2800" i="1" dirty="0">
              <a:solidFill>
                <a:srgbClr val="000000"/>
              </a:solidFill>
              <a:latin typeface="Calibri" panose="020F0502020204030204" pitchFamily="34" charset="0"/>
            </a:endParaRPr>
          </a:p>
        </p:txBody>
      </p:sp>
      <p:sp>
        <p:nvSpPr>
          <p:cNvPr id="148" name="Title 1">
            <a:extLst>
              <a:ext uri="{FF2B5EF4-FFF2-40B4-BE49-F238E27FC236}">
                <a16:creationId xmlns:a16="http://schemas.microsoft.com/office/drawing/2014/main" id="{D6AA724B-57A0-D379-F317-24292A7C1FB5}"/>
              </a:ext>
            </a:extLst>
          </p:cNvPr>
          <p:cNvSpPr txBox="1">
            <a:spLocks/>
          </p:cNvSpPr>
          <p:nvPr/>
        </p:nvSpPr>
        <p:spPr>
          <a:xfrm>
            <a:off x="662168" y="3207808"/>
            <a:ext cx="9450020" cy="1010264"/>
          </a:xfrm>
          <a:prstGeom prst="rect">
            <a:avLst/>
          </a:prstGeom>
        </p:spPr>
        <p:txBody>
          <a:bodyPr vert="horz" wrap="square"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lnSpc>
                <a:spcPct val="100000"/>
              </a:lnSpc>
              <a:buFont typeface="Arial" panose="020B0604020202020204" pitchFamily="34" charset="0"/>
              <a:buChar char="•"/>
            </a:pPr>
            <a:r>
              <a:rPr lang="en-GB" sz="2800" dirty="0">
                <a:solidFill>
                  <a:srgbClr val="000000"/>
                </a:solidFill>
                <a:latin typeface="Calibri" panose="020F0502020204030204" pitchFamily="34" charset="0"/>
              </a:rPr>
              <a:t>Genetic correlations between each of the 11 disorders- uncorrected and corrected for p- and biobehavioural traits</a:t>
            </a:r>
            <a:endParaRPr lang="en-GB" sz="2800" i="1" dirty="0">
              <a:solidFill>
                <a:srgbClr val="000000"/>
              </a:solidFill>
              <a:latin typeface="Calibri" panose="020F0502020204030204" pitchFamily="34" charset="0"/>
            </a:endParaRPr>
          </a:p>
        </p:txBody>
      </p:sp>
    </p:spTree>
    <p:extLst>
      <p:ext uri="{BB962C8B-B14F-4D97-AF65-F5344CB8AC3E}">
        <p14:creationId xmlns:p14="http://schemas.microsoft.com/office/powerpoint/2010/main" val="13877461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FBD70A8-DCB9-7689-6850-195F96C60458}"/>
              </a:ext>
            </a:extLst>
          </p:cNvPr>
          <p:cNvSpPr txBox="1"/>
          <p:nvPr/>
        </p:nvSpPr>
        <p:spPr>
          <a:xfrm>
            <a:off x="567326" y="535263"/>
            <a:ext cx="7616444" cy="132556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600" b="1" kern="1200" dirty="0">
                <a:solidFill>
                  <a:schemeClr val="tx1"/>
                </a:solidFill>
                <a:effectLst/>
                <a:ea typeface="+mj-ea"/>
                <a:cs typeface="+mj-cs"/>
              </a:rPr>
              <a:t>Results</a:t>
            </a:r>
          </a:p>
        </p:txBody>
      </p:sp>
      <p:sp>
        <p:nvSpPr>
          <p:cNvPr id="8" name="Title 1">
            <a:extLst>
              <a:ext uri="{FF2B5EF4-FFF2-40B4-BE49-F238E27FC236}">
                <a16:creationId xmlns:a16="http://schemas.microsoft.com/office/drawing/2014/main" id="{35C98575-9CAC-FDC6-38BB-4D69A8B6851F}"/>
              </a:ext>
            </a:extLst>
          </p:cNvPr>
          <p:cNvSpPr txBox="1">
            <a:spLocks/>
          </p:cNvSpPr>
          <p:nvPr/>
        </p:nvSpPr>
        <p:spPr>
          <a:xfrm>
            <a:off x="662168" y="1960218"/>
            <a:ext cx="9263710" cy="1010264"/>
          </a:xfrm>
          <a:prstGeom prst="rect">
            <a:avLst/>
          </a:prstGeom>
        </p:spPr>
        <p:txBody>
          <a:bodyPr vert="horz" wrap="square"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lnSpc>
                <a:spcPct val="100000"/>
              </a:lnSpc>
              <a:buFont typeface="Arial" panose="020B0604020202020204" pitchFamily="34" charset="0"/>
              <a:buChar char="•"/>
            </a:pPr>
            <a:r>
              <a:rPr lang="en-GB" sz="2800" dirty="0">
                <a:solidFill>
                  <a:srgbClr val="000000"/>
                </a:solidFill>
                <a:latin typeface="Calibri" panose="020F0502020204030204" pitchFamily="34" charset="0"/>
              </a:rPr>
              <a:t>Genetic correlations between the disorders before &amp; after residualizing for p</a:t>
            </a:r>
            <a:endParaRPr lang="en-GB" sz="2800" i="1" dirty="0">
              <a:solidFill>
                <a:srgbClr val="000000"/>
              </a:solidFill>
              <a:latin typeface="Calibri" panose="020F0502020204030204" pitchFamily="34" charset="0"/>
            </a:endParaRPr>
          </a:p>
        </p:txBody>
      </p:sp>
      <p:sp>
        <p:nvSpPr>
          <p:cNvPr id="148" name="Title 1">
            <a:extLst>
              <a:ext uri="{FF2B5EF4-FFF2-40B4-BE49-F238E27FC236}">
                <a16:creationId xmlns:a16="http://schemas.microsoft.com/office/drawing/2014/main" id="{D6AA724B-57A0-D379-F317-24292A7C1FB5}"/>
              </a:ext>
            </a:extLst>
          </p:cNvPr>
          <p:cNvSpPr txBox="1">
            <a:spLocks/>
          </p:cNvSpPr>
          <p:nvPr/>
        </p:nvSpPr>
        <p:spPr>
          <a:xfrm>
            <a:off x="662168" y="3207808"/>
            <a:ext cx="9450020" cy="1010264"/>
          </a:xfrm>
          <a:prstGeom prst="rect">
            <a:avLst/>
          </a:prstGeom>
        </p:spPr>
        <p:txBody>
          <a:bodyPr vert="horz" wrap="square"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endParaRPr lang="en-GB" sz="2800" i="1" dirty="0">
              <a:solidFill>
                <a:srgbClr val="000000"/>
              </a:solidFill>
              <a:latin typeface="Calibri" panose="020F0502020204030204" pitchFamily="34" charset="0"/>
            </a:endParaRPr>
          </a:p>
        </p:txBody>
      </p:sp>
    </p:spTree>
    <p:extLst>
      <p:ext uri="{BB962C8B-B14F-4D97-AF65-F5344CB8AC3E}">
        <p14:creationId xmlns:p14="http://schemas.microsoft.com/office/powerpoint/2010/main" val="28977762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DC6D35-3E0B-DE29-69E7-2DE1229DE9D6}"/>
              </a:ext>
            </a:extLst>
          </p:cNvPr>
          <p:cNvSpPr txBox="1"/>
          <p:nvPr/>
        </p:nvSpPr>
        <p:spPr>
          <a:xfrm>
            <a:off x="554071" y="760550"/>
            <a:ext cx="11566145" cy="1325563"/>
          </a:xfrm>
          <a:prstGeom prst="rect">
            <a:avLst/>
          </a:prstGeom>
        </p:spPr>
        <p:txBody>
          <a:bodyPr vert="horz" lIns="91440" tIns="45720" rIns="91440" bIns="45720" rtlCol="0" anchor="ctr">
            <a:noAutofit/>
          </a:bodyPr>
          <a:lstStyle/>
          <a:p>
            <a:pPr algn="l" fontAlgn="base">
              <a:spcBef>
                <a:spcPts val="600"/>
              </a:spcBef>
            </a:pPr>
            <a:r>
              <a:rPr lang="en-GB" sz="2800" b="1" u="none" strike="noStrike" dirty="0">
                <a:solidFill>
                  <a:srgbClr val="121212"/>
                </a:solidFill>
                <a:effectLst/>
                <a:latin typeface="Helvetica Neue" panose="02000503000000020004" pitchFamily="2" charset="0"/>
              </a:rPr>
              <a:t>Removing transdiagnostic genetic effects significantly changed genetic relationships between psychiatric disorders.</a:t>
            </a:r>
          </a:p>
        </p:txBody>
      </p:sp>
      <p:pic>
        <p:nvPicPr>
          <p:cNvPr id="6" name="Picture 5" descr="A chart of numbers and symbols&#10;&#10;Description automatically generated with medium confidence">
            <a:extLst>
              <a:ext uri="{FF2B5EF4-FFF2-40B4-BE49-F238E27FC236}">
                <a16:creationId xmlns:a16="http://schemas.microsoft.com/office/drawing/2014/main" id="{96342B22-9DF5-C189-A212-B8D45918D17C}"/>
              </a:ext>
            </a:extLst>
          </p:cNvPr>
          <p:cNvPicPr>
            <a:picLocks noChangeAspect="1"/>
          </p:cNvPicPr>
          <p:nvPr/>
        </p:nvPicPr>
        <p:blipFill>
          <a:blip r:embed="rId3"/>
          <a:stretch>
            <a:fillRect/>
          </a:stretch>
        </p:blipFill>
        <p:spPr>
          <a:xfrm>
            <a:off x="649506" y="2049768"/>
            <a:ext cx="4684494" cy="4621661"/>
          </a:xfrm>
          <a:prstGeom prst="rect">
            <a:avLst/>
          </a:prstGeom>
        </p:spPr>
      </p:pic>
    </p:spTree>
    <p:extLst>
      <p:ext uri="{BB962C8B-B14F-4D97-AF65-F5344CB8AC3E}">
        <p14:creationId xmlns:p14="http://schemas.microsoft.com/office/powerpoint/2010/main" val="31064655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DC6D35-3E0B-DE29-69E7-2DE1229DE9D6}"/>
              </a:ext>
            </a:extLst>
          </p:cNvPr>
          <p:cNvSpPr txBox="1"/>
          <p:nvPr/>
        </p:nvSpPr>
        <p:spPr>
          <a:xfrm>
            <a:off x="554071" y="760550"/>
            <a:ext cx="11566145" cy="1325563"/>
          </a:xfrm>
          <a:prstGeom prst="rect">
            <a:avLst/>
          </a:prstGeom>
        </p:spPr>
        <p:txBody>
          <a:bodyPr vert="horz" lIns="91440" tIns="45720" rIns="91440" bIns="45720" rtlCol="0" anchor="ctr">
            <a:noAutofit/>
          </a:bodyPr>
          <a:lstStyle/>
          <a:p>
            <a:pPr algn="l" fontAlgn="base">
              <a:spcBef>
                <a:spcPts val="600"/>
              </a:spcBef>
            </a:pPr>
            <a:r>
              <a:rPr lang="en-GB" sz="2800" b="1" u="none" strike="noStrike" dirty="0">
                <a:solidFill>
                  <a:srgbClr val="121212"/>
                </a:solidFill>
                <a:effectLst/>
                <a:latin typeface="Helvetica Neue" panose="02000503000000020004" pitchFamily="2" charset="0"/>
              </a:rPr>
              <a:t>Removing transdiagnostic genetic effects significantly changed genetic relationships between psychiatric disorders.</a:t>
            </a:r>
          </a:p>
        </p:txBody>
      </p:sp>
      <p:pic>
        <p:nvPicPr>
          <p:cNvPr id="6" name="Picture 5" descr="A chart of numbers and symbols&#10;&#10;Description automatically generated with medium confidence">
            <a:extLst>
              <a:ext uri="{FF2B5EF4-FFF2-40B4-BE49-F238E27FC236}">
                <a16:creationId xmlns:a16="http://schemas.microsoft.com/office/drawing/2014/main" id="{96342B22-9DF5-C189-A212-B8D45918D17C}"/>
              </a:ext>
            </a:extLst>
          </p:cNvPr>
          <p:cNvPicPr>
            <a:picLocks noChangeAspect="1"/>
          </p:cNvPicPr>
          <p:nvPr/>
        </p:nvPicPr>
        <p:blipFill>
          <a:blip r:embed="rId3"/>
          <a:stretch>
            <a:fillRect/>
          </a:stretch>
        </p:blipFill>
        <p:spPr>
          <a:xfrm>
            <a:off x="649506" y="2049768"/>
            <a:ext cx="4684494" cy="4621661"/>
          </a:xfrm>
          <a:prstGeom prst="rect">
            <a:avLst/>
          </a:prstGeom>
        </p:spPr>
      </p:pic>
      <p:pic>
        <p:nvPicPr>
          <p:cNvPr id="8" name="Picture 7" descr="A diagram of numbers and symbols&#10;&#10;Description automatically generated with medium confidence">
            <a:extLst>
              <a:ext uri="{FF2B5EF4-FFF2-40B4-BE49-F238E27FC236}">
                <a16:creationId xmlns:a16="http://schemas.microsoft.com/office/drawing/2014/main" id="{74D633A5-8919-22CA-B0BC-5EC9A4ED4B8F}"/>
              </a:ext>
            </a:extLst>
          </p:cNvPr>
          <p:cNvPicPr>
            <a:picLocks noChangeAspect="1"/>
          </p:cNvPicPr>
          <p:nvPr/>
        </p:nvPicPr>
        <p:blipFill>
          <a:blip r:embed="rId4"/>
          <a:stretch>
            <a:fillRect/>
          </a:stretch>
        </p:blipFill>
        <p:spPr>
          <a:xfrm>
            <a:off x="6064699" y="2074835"/>
            <a:ext cx="4880394" cy="4618554"/>
          </a:xfrm>
          <a:prstGeom prst="rect">
            <a:avLst/>
          </a:prstGeom>
        </p:spPr>
      </p:pic>
      <p:pic>
        <p:nvPicPr>
          <p:cNvPr id="3" name="Picture 2">
            <a:extLst>
              <a:ext uri="{FF2B5EF4-FFF2-40B4-BE49-F238E27FC236}">
                <a16:creationId xmlns:a16="http://schemas.microsoft.com/office/drawing/2014/main" id="{5E19601B-8A3A-8B1F-C490-13C069F90AEA}"/>
              </a:ext>
            </a:extLst>
          </p:cNvPr>
          <p:cNvPicPr>
            <a:picLocks noChangeAspect="1"/>
          </p:cNvPicPr>
          <p:nvPr/>
        </p:nvPicPr>
        <p:blipFill>
          <a:blip r:embed="rId5"/>
          <a:stretch>
            <a:fillRect/>
          </a:stretch>
        </p:blipFill>
        <p:spPr>
          <a:xfrm>
            <a:off x="10879587" y="2256797"/>
            <a:ext cx="366572" cy="3208588"/>
          </a:xfrm>
          <a:prstGeom prst="rect">
            <a:avLst/>
          </a:prstGeom>
        </p:spPr>
      </p:pic>
    </p:spTree>
    <p:extLst>
      <p:ext uri="{BB962C8B-B14F-4D97-AF65-F5344CB8AC3E}">
        <p14:creationId xmlns:p14="http://schemas.microsoft.com/office/powerpoint/2010/main" val="27226540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DC6D35-3E0B-DE29-69E7-2DE1229DE9D6}"/>
              </a:ext>
            </a:extLst>
          </p:cNvPr>
          <p:cNvSpPr txBox="1"/>
          <p:nvPr/>
        </p:nvSpPr>
        <p:spPr>
          <a:xfrm>
            <a:off x="554071" y="760550"/>
            <a:ext cx="11566145" cy="1325563"/>
          </a:xfrm>
          <a:prstGeom prst="rect">
            <a:avLst/>
          </a:prstGeom>
        </p:spPr>
        <p:txBody>
          <a:bodyPr vert="horz" lIns="91440" tIns="45720" rIns="91440" bIns="45720" rtlCol="0" anchor="ctr">
            <a:noAutofit/>
          </a:bodyPr>
          <a:lstStyle/>
          <a:p>
            <a:pPr algn="l" fontAlgn="base">
              <a:spcBef>
                <a:spcPts val="600"/>
              </a:spcBef>
            </a:pPr>
            <a:r>
              <a:rPr lang="en-GB" sz="2800" b="1" u="none" strike="noStrike" dirty="0">
                <a:solidFill>
                  <a:srgbClr val="121212"/>
                </a:solidFill>
                <a:effectLst/>
                <a:latin typeface="Helvetica Neue" panose="02000503000000020004" pitchFamily="2" charset="0"/>
              </a:rPr>
              <a:t>Removing transdiagnostic genetic effects significantly changed genetic relationships between psychiatric disorders.</a:t>
            </a:r>
          </a:p>
        </p:txBody>
      </p:sp>
      <p:pic>
        <p:nvPicPr>
          <p:cNvPr id="6" name="Picture 5" descr="A chart of numbers and symbols&#10;&#10;Description automatically generated with medium confidence">
            <a:extLst>
              <a:ext uri="{FF2B5EF4-FFF2-40B4-BE49-F238E27FC236}">
                <a16:creationId xmlns:a16="http://schemas.microsoft.com/office/drawing/2014/main" id="{96342B22-9DF5-C189-A212-B8D45918D17C}"/>
              </a:ext>
            </a:extLst>
          </p:cNvPr>
          <p:cNvPicPr>
            <a:picLocks noChangeAspect="1"/>
          </p:cNvPicPr>
          <p:nvPr/>
        </p:nvPicPr>
        <p:blipFill>
          <a:blip r:embed="rId3"/>
          <a:stretch>
            <a:fillRect/>
          </a:stretch>
        </p:blipFill>
        <p:spPr>
          <a:xfrm>
            <a:off x="649506" y="2049768"/>
            <a:ext cx="4684494" cy="4621661"/>
          </a:xfrm>
          <a:prstGeom prst="rect">
            <a:avLst/>
          </a:prstGeom>
        </p:spPr>
      </p:pic>
      <p:pic>
        <p:nvPicPr>
          <p:cNvPr id="8" name="Picture 7" descr="A diagram of numbers and symbols&#10;&#10;Description automatically generated with medium confidence">
            <a:extLst>
              <a:ext uri="{FF2B5EF4-FFF2-40B4-BE49-F238E27FC236}">
                <a16:creationId xmlns:a16="http://schemas.microsoft.com/office/drawing/2014/main" id="{74D633A5-8919-22CA-B0BC-5EC9A4ED4B8F}"/>
              </a:ext>
            </a:extLst>
          </p:cNvPr>
          <p:cNvPicPr>
            <a:picLocks noChangeAspect="1"/>
          </p:cNvPicPr>
          <p:nvPr/>
        </p:nvPicPr>
        <p:blipFill>
          <a:blip r:embed="rId4"/>
          <a:stretch>
            <a:fillRect/>
          </a:stretch>
        </p:blipFill>
        <p:spPr>
          <a:xfrm>
            <a:off x="6064699" y="2074835"/>
            <a:ext cx="4880394" cy="4618554"/>
          </a:xfrm>
          <a:prstGeom prst="rect">
            <a:avLst/>
          </a:prstGeom>
        </p:spPr>
      </p:pic>
      <p:pic>
        <p:nvPicPr>
          <p:cNvPr id="3" name="Picture 2">
            <a:extLst>
              <a:ext uri="{FF2B5EF4-FFF2-40B4-BE49-F238E27FC236}">
                <a16:creationId xmlns:a16="http://schemas.microsoft.com/office/drawing/2014/main" id="{5E19601B-8A3A-8B1F-C490-13C069F90AEA}"/>
              </a:ext>
            </a:extLst>
          </p:cNvPr>
          <p:cNvPicPr>
            <a:picLocks noChangeAspect="1"/>
          </p:cNvPicPr>
          <p:nvPr/>
        </p:nvPicPr>
        <p:blipFill>
          <a:blip r:embed="rId5"/>
          <a:stretch>
            <a:fillRect/>
          </a:stretch>
        </p:blipFill>
        <p:spPr>
          <a:xfrm>
            <a:off x="10879587" y="2256797"/>
            <a:ext cx="366572" cy="3208588"/>
          </a:xfrm>
          <a:prstGeom prst="rect">
            <a:avLst/>
          </a:prstGeom>
        </p:spPr>
      </p:pic>
      <p:grpSp>
        <p:nvGrpSpPr>
          <p:cNvPr id="2" name="Group 1">
            <a:extLst>
              <a:ext uri="{FF2B5EF4-FFF2-40B4-BE49-F238E27FC236}">
                <a16:creationId xmlns:a16="http://schemas.microsoft.com/office/drawing/2014/main" id="{3F18E8CC-8028-64E9-0EBE-01BF9FB7C607}"/>
              </a:ext>
            </a:extLst>
          </p:cNvPr>
          <p:cNvGrpSpPr/>
          <p:nvPr/>
        </p:nvGrpSpPr>
        <p:grpSpPr>
          <a:xfrm>
            <a:off x="876501" y="1966277"/>
            <a:ext cx="6056881" cy="1158072"/>
            <a:chOff x="1165455" y="1736401"/>
            <a:chExt cx="6056881" cy="1158072"/>
          </a:xfrm>
        </p:grpSpPr>
        <p:sp>
          <p:nvSpPr>
            <p:cNvPr id="4" name="Oval 3">
              <a:extLst>
                <a:ext uri="{FF2B5EF4-FFF2-40B4-BE49-F238E27FC236}">
                  <a16:creationId xmlns:a16="http://schemas.microsoft.com/office/drawing/2014/main" id="{47665D3F-CE3E-457B-A107-E5C8788D3B9D}"/>
                </a:ext>
              </a:extLst>
            </p:cNvPr>
            <p:cNvSpPr/>
            <p:nvPr/>
          </p:nvSpPr>
          <p:spPr>
            <a:xfrm>
              <a:off x="1165455" y="2491145"/>
              <a:ext cx="582732" cy="398033"/>
            </a:xfrm>
            <a:prstGeom prst="ellipse">
              <a:avLst/>
            </a:prstGeom>
            <a:noFill/>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B050"/>
                </a:solidFill>
              </a:endParaRPr>
            </a:p>
          </p:txBody>
        </p:sp>
        <p:cxnSp>
          <p:nvCxnSpPr>
            <p:cNvPr id="7" name="Straight Arrow Connector 6">
              <a:extLst>
                <a:ext uri="{FF2B5EF4-FFF2-40B4-BE49-F238E27FC236}">
                  <a16:creationId xmlns:a16="http://schemas.microsoft.com/office/drawing/2014/main" id="{955E69DB-BB8E-490C-9568-E10E43E7EA6B}"/>
                </a:ext>
              </a:extLst>
            </p:cNvPr>
            <p:cNvCxnSpPr>
              <a:cxnSpLocks/>
            </p:cNvCxnSpPr>
            <p:nvPr/>
          </p:nvCxnSpPr>
          <p:spPr>
            <a:xfrm flipV="1">
              <a:off x="1748187" y="2222982"/>
              <a:ext cx="1999584" cy="467179"/>
            </a:xfrm>
            <a:prstGeom prst="straightConnector1">
              <a:avLst/>
            </a:prstGeom>
            <a:ln w="317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9" name="Title 1">
              <a:extLst>
                <a:ext uri="{FF2B5EF4-FFF2-40B4-BE49-F238E27FC236}">
                  <a16:creationId xmlns:a16="http://schemas.microsoft.com/office/drawing/2014/main" id="{26AC503E-6AC2-1DFF-E0FF-BD33062A3767}"/>
                </a:ext>
              </a:extLst>
            </p:cNvPr>
            <p:cNvSpPr txBox="1">
              <a:spLocks/>
            </p:cNvSpPr>
            <p:nvPr/>
          </p:nvSpPr>
          <p:spPr>
            <a:xfrm>
              <a:off x="3982047" y="1736401"/>
              <a:ext cx="1406151" cy="941657"/>
            </a:xfrm>
            <a:prstGeom prst="rect">
              <a:avLst/>
            </a:prstGeom>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rtl="0">
                <a:spcBef>
                  <a:spcPts val="0"/>
                </a:spcBef>
                <a:spcAft>
                  <a:spcPts val="0"/>
                </a:spcAft>
              </a:pPr>
              <a:r>
                <a:rPr lang="en-GB" sz="2000" b="1" dirty="0">
                  <a:solidFill>
                    <a:srgbClr val="00B050"/>
                  </a:solidFill>
                  <a:latin typeface="Calibri" panose="020F0502020204030204" pitchFamily="34" charset="0"/>
                </a:rPr>
                <a:t>BIP &amp; SCZ</a:t>
              </a:r>
            </a:p>
            <a:p>
              <a:pPr rtl="0">
                <a:spcBef>
                  <a:spcPts val="0"/>
                </a:spcBef>
                <a:spcAft>
                  <a:spcPts val="0"/>
                </a:spcAft>
              </a:pPr>
              <a:r>
                <a:rPr lang="en-GB" sz="2000" b="1" dirty="0">
                  <a:solidFill>
                    <a:srgbClr val="00B050"/>
                  </a:solidFill>
                  <a:latin typeface="Calibri" panose="020F0502020204030204" pitchFamily="34" charset="0"/>
                </a:rPr>
                <a:t> .68 &gt; .42</a:t>
              </a:r>
              <a:endParaRPr lang="en-US" sz="2000" b="1" dirty="0">
                <a:solidFill>
                  <a:srgbClr val="00B050"/>
                </a:solidFill>
                <a:latin typeface="+mn-lt"/>
              </a:endParaRPr>
            </a:p>
          </p:txBody>
        </p:sp>
        <p:grpSp>
          <p:nvGrpSpPr>
            <p:cNvPr id="10" name="Group 9">
              <a:extLst>
                <a:ext uri="{FF2B5EF4-FFF2-40B4-BE49-F238E27FC236}">
                  <a16:creationId xmlns:a16="http://schemas.microsoft.com/office/drawing/2014/main" id="{EEB2653A-2E3F-CECE-F8EA-CEEBA092077C}"/>
                </a:ext>
              </a:extLst>
            </p:cNvPr>
            <p:cNvGrpSpPr/>
            <p:nvPr/>
          </p:nvGrpSpPr>
          <p:grpSpPr>
            <a:xfrm>
              <a:off x="5269339" y="2244718"/>
              <a:ext cx="1952997" cy="649755"/>
              <a:chOff x="5030890" y="2233411"/>
              <a:chExt cx="1952997" cy="649755"/>
            </a:xfrm>
          </p:grpSpPr>
          <p:sp>
            <p:nvSpPr>
              <p:cNvPr id="11" name="Oval 10">
                <a:extLst>
                  <a:ext uri="{FF2B5EF4-FFF2-40B4-BE49-F238E27FC236}">
                    <a16:creationId xmlns:a16="http://schemas.microsoft.com/office/drawing/2014/main" id="{08289901-C716-065A-87E3-C310B04FA4D1}"/>
                  </a:ext>
                </a:extLst>
              </p:cNvPr>
              <p:cNvSpPr/>
              <p:nvPr/>
            </p:nvSpPr>
            <p:spPr>
              <a:xfrm>
                <a:off x="6401155" y="2485133"/>
                <a:ext cx="582732" cy="398033"/>
              </a:xfrm>
              <a:prstGeom prst="ellipse">
                <a:avLst/>
              </a:prstGeom>
              <a:noFill/>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 name="Straight Arrow Connector 11">
                <a:extLst>
                  <a:ext uri="{FF2B5EF4-FFF2-40B4-BE49-F238E27FC236}">
                    <a16:creationId xmlns:a16="http://schemas.microsoft.com/office/drawing/2014/main" id="{89E01539-C672-D437-D460-D1736C38DBFD}"/>
                  </a:ext>
                </a:extLst>
              </p:cNvPr>
              <p:cNvCxnSpPr>
                <a:cxnSpLocks/>
                <a:stCxn id="11" idx="2"/>
              </p:cNvCxnSpPr>
              <p:nvPr/>
            </p:nvCxnSpPr>
            <p:spPr>
              <a:xfrm flipH="1" flipV="1">
                <a:off x="5030890" y="2233411"/>
                <a:ext cx="1370265" cy="450739"/>
              </a:xfrm>
              <a:prstGeom prst="straightConnector1">
                <a:avLst/>
              </a:prstGeom>
              <a:ln w="3175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20" name="Group 19">
            <a:extLst>
              <a:ext uri="{FF2B5EF4-FFF2-40B4-BE49-F238E27FC236}">
                <a16:creationId xmlns:a16="http://schemas.microsoft.com/office/drawing/2014/main" id="{96063B9A-5864-606F-C187-6A1B069E3977}"/>
              </a:ext>
            </a:extLst>
          </p:cNvPr>
          <p:cNvGrpSpPr/>
          <p:nvPr/>
        </p:nvGrpSpPr>
        <p:grpSpPr>
          <a:xfrm>
            <a:off x="2070305" y="2946016"/>
            <a:ext cx="6067625" cy="1377133"/>
            <a:chOff x="2462014" y="2831595"/>
            <a:chExt cx="6067625" cy="1377133"/>
          </a:xfrm>
        </p:grpSpPr>
        <p:grpSp>
          <p:nvGrpSpPr>
            <p:cNvPr id="21" name="Group 20">
              <a:extLst>
                <a:ext uri="{FF2B5EF4-FFF2-40B4-BE49-F238E27FC236}">
                  <a16:creationId xmlns:a16="http://schemas.microsoft.com/office/drawing/2014/main" id="{606C9213-9713-C74D-F535-3E3D4BCA2542}"/>
                </a:ext>
              </a:extLst>
            </p:cNvPr>
            <p:cNvGrpSpPr/>
            <p:nvPr/>
          </p:nvGrpSpPr>
          <p:grpSpPr>
            <a:xfrm>
              <a:off x="2462014" y="3160139"/>
              <a:ext cx="6067625" cy="1048589"/>
              <a:chOff x="2462014" y="3160139"/>
              <a:chExt cx="6067625" cy="1048589"/>
            </a:xfrm>
          </p:grpSpPr>
          <p:grpSp>
            <p:nvGrpSpPr>
              <p:cNvPr id="23" name="Group 22">
                <a:extLst>
                  <a:ext uri="{FF2B5EF4-FFF2-40B4-BE49-F238E27FC236}">
                    <a16:creationId xmlns:a16="http://schemas.microsoft.com/office/drawing/2014/main" id="{B03635A4-62F6-2C5F-68E6-045F5EFE63B4}"/>
                  </a:ext>
                </a:extLst>
              </p:cNvPr>
              <p:cNvGrpSpPr/>
              <p:nvPr/>
            </p:nvGrpSpPr>
            <p:grpSpPr>
              <a:xfrm>
                <a:off x="2462014" y="3160139"/>
                <a:ext cx="1608933" cy="1008545"/>
                <a:chOff x="2462014" y="3160139"/>
                <a:chExt cx="1608933" cy="1008545"/>
              </a:xfrm>
            </p:grpSpPr>
            <p:sp>
              <p:nvSpPr>
                <p:cNvPr id="27" name="Oval 26">
                  <a:extLst>
                    <a:ext uri="{FF2B5EF4-FFF2-40B4-BE49-F238E27FC236}">
                      <a16:creationId xmlns:a16="http://schemas.microsoft.com/office/drawing/2014/main" id="{99AD9AAB-9527-74C8-B4E9-FE906071EEB6}"/>
                    </a:ext>
                  </a:extLst>
                </p:cNvPr>
                <p:cNvSpPr/>
                <p:nvPr/>
              </p:nvSpPr>
              <p:spPr>
                <a:xfrm>
                  <a:off x="2462014" y="3770651"/>
                  <a:ext cx="582732" cy="398033"/>
                </a:xfrm>
                <a:prstGeom prst="ellipse">
                  <a:avLst/>
                </a:prstGeom>
                <a:noFill/>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B050"/>
                    </a:solidFill>
                  </a:endParaRPr>
                </a:p>
              </p:txBody>
            </p:sp>
            <p:cxnSp>
              <p:nvCxnSpPr>
                <p:cNvPr id="28" name="Straight Arrow Connector 27">
                  <a:extLst>
                    <a:ext uri="{FF2B5EF4-FFF2-40B4-BE49-F238E27FC236}">
                      <a16:creationId xmlns:a16="http://schemas.microsoft.com/office/drawing/2014/main" id="{3EAA7BF6-2882-4B23-0A6A-44833282BBDF}"/>
                    </a:ext>
                  </a:extLst>
                </p:cNvPr>
                <p:cNvCxnSpPr>
                  <a:cxnSpLocks/>
                </p:cNvCxnSpPr>
                <p:nvPr/>
              </p:nvCxnSpPr>
              <p:spPr>
                <a:xfrm flipV="1">
                  <a:off x="3044746" y="3160139"/>
                  <a:ext cx="1026201" cy="783352"/>
                </a:xfrm>
                <a:prstGeom prst="straightConnector1">
                  <a:avLst/>
                </a:prstGeom>
                <a:ln w="3175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4" name="Group 23">
                <a:extLst>
                  <a:ext uri="{FF2B5EF4-FFF2-40B4-BE49-F238E27FC236}">
                    <a16:creationId xmlns:a16="http://schemas.microsoft.com/office/drawing/2014/main" id="{CAADD46E-0930-5569-06CA-DC0F32D54852}"/>
                  </a:ext>
                </a:extLst>
              </p:cNvPr>
              <p:cNvGrpSpPr/>
              <p:nvPr/>
            </p:nvGrpSpPr>
            <p:grpSpPr>
              <a:xfrm>
                <a:off x="5675723" y="3261649"/>
                <a:ext cx="2853916" cy="947079"/>
                <a:chOff x="5222825" y="3276193"/>
                <a:chExt cx="3077820" cy="937832"/>
              </a:xfrm>
            </p:grpSpPr>
            <p:sp>
              <p:nvSpPr>
                <p:cNvPr id="25" name="Oval 24">
                  <a:extLst>
                    <a:ext uri="{FF2B5EF4-FFF2-40B4-BE49-F238E27FC236}">
                      <a16:creationId xmlns:a16="http://schemas.microsoft.com/office/drawing/2014/main" id="{F93B8A15-0940-ED19-C84E-62A01FEF1722}"/>
                    </a:ext>
                  </a:extLst>
                </p:cNvPr>
                <p:cNvSpPr/>
                <p:nvPr/>
              </p:nvSpPr>
              <p:spPr>
                <a:xfrm>
                  <a:off x="7717913" y="3815992"/>
                  <a:ext cx="582732" cy="398033"/>
                </a:xfrm>
                <a:prstGeom prst="ellipse">
                  <a:avLst/>
                </a:prstGeom>
                <a:noFill/>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6" name="Straight Arrow Connector 25">
                  <a:extLst>
                    <a:ext uri="{FF2B5EF4-FFF2-40B4-BE49-F238E27FC236}">
                      <a16:creationId xmlns:a16="http://schemas.microsoft.com/office/drawing/2014/main" id="{4A4EA942-907C-234E-5C9A-9C509219121D}"/>
                    </a:ext>
                  </a:extLst>
                </p:cNvPr>
                <p:cNvCxnSpPr>
                  <a:cxnSpLocks/>
                  <a:stCxn id="25" idx="2"/>
                </p:cNvCxnSpPr>
                <p:nvPr/>
              </p:nvCxnSpPr>
              <p:spPr>
                <a:xfrm flipH="1" flipV="1">
                  <a:off x="5222825" y="3276193"/>
                  <a:ext cx="2495088" cy="738815"/>
                </a:xfrm>
                <a:prstGeom prst="straightConnector1">
                  <a:avLst/>
                </a:prstGeom>
                <a:ln w="3175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22" name="TextBox 21">
              <a:extLst>
                <a:ext uri="{FF2B5EF4-FFF2-40B4-BE49-F238E27FC236}">
                  <a16:creationId xmlns:a16="http://schemas.microsoft.com/office/drawing/2014/main" id="{887D5602-E335-69D9-A01E-2BEED6966F3A}"/>
                </a:ext>
              </a:extLst>
            </p:cNvPr>
            <p:cNvSpPr txBox="1"/>
            <p:nvPr/>
          </p:nvSpPr>
          <p:spPr>
            <a:xfrm>
              <a:off x="4163537" y="2831595"/>
              <a:ext cx="1551941" cy="707886"/>
            </a:xfrm>
            <a:prstGeom prst="rect">
              <a:avLst/>
            </a:prstGeom>
            <a:noFill/>
          </p:spPr>
          <p:txBody>
            <a:bodyPr wrap="square">
              <a:spAutoFit/>
            </a:bodyPr>
            <a:lstStyle/>
            <a:p>
              <a:pPr rtl="0">
                <a:spcBef>
                  <a:spcPts val="0"/>
                </a:spcBef>
                <a:spcAft>
                  <a:spcPts val="0"/>
                </a:spcAft>
              </a:pPr>
              <a:r>
                <a:rPr lang="en-GB" sz="2000" b="1" dirty="0">
                  <a:solidFill>
                    <a:srgbClr val="00B050"/>
                  </a:solidFill>
                  <a:latin typeface="Calibri" panose="020F0502020204030204" pitchFamily="34" charset="0"/>
                </a:rPr>
                <a:t>ANX &amp; MDD</a:t>
              </a:r>
            </a:p>
            <a:p>
              <a:pPr rtl="0">
                <a:spcBef>
                  <a:spcPts val="0"/>
                </a:spcBef>
                <a:spcAft>
                  <a:spcPts val="0"/>
                </a:spcAft>
              </a:pPr>
              <a:r>
                <a:rPr lang="en-GB" sz="2000" b="1" dirty="0">
                  <a:solidFill>
                    <a:srgbClr val="00B050"/>
                  </a:solidFill>
                  <a:latin typeface="Calibri" panose="020F0502020204030204" pitchFamily="34" charset="0"/>
                </a:rPr>
                <a:t>   .90 &gt; .74</a:t>
              </a:r>
              <a:endParaRPr lang="en-US" sz="2000" b="1" dirty="0">
                <a:solidFill>
                  <a:srgbClr val="00B050"/>
                </a:solidFill>
                <a:latin typeface="+mn-lt"/>
              </a:endParaRPr>
            </a:p>
          </p:txBody>
        </p:sp>
      </p:grpSp>
    </p:spTree>
    <p:extLst>
      <p:ext uri="{BB962C8B-B14F-4D97-AF65-F5344CB8AC3E}">
        <p14:creationId xmlns:p14="http://schemas.microsoft.com/office/powerpoint/2010/main" val="28911731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DC6D35-3E0B-DE29-69E7-2DE1229DE9D6}"/>
              </a:ext>
            </a:extLst>
          </p:cNvPr>
          <p:cNvSpPr txBox="1"/>
          <p:nvPr/>
        </p:nvSpPr>
        <p:spPr>
          <a:xfrm>
            <a:off x="554071" y="760550"/>
            <a:ext cx="11566145" cy="1325563"/>
          </a:xfrm>
          <a:prstGeom prst="rect">
            <a:avLst/>
          </a:prstGeom>
        </p:spPr>
        <p:txBody>
          <a:bodyPr vert="horz" lIns="91440" tIns="45720" rIns="91440" bIns="45720" rtlCol="0" anchor="ctr">
            <a:noAutofit/>
          </a:bodyPr>
          <a:lstStyle/>
          <a:p>
            <a:pPr algn="l" fontAlgn="base">
              <a:spcBef>
                <a:spcPts val="600"/>
              </a:spcBef>
            </a:pPr>
            <a:r>
              <a:rPr lang="en-GB" sz="2800" b="1" u="none" strike="noStrike" dirty="0">
                <a:solidFill>
                  <a:srgbClr val="121212"/>
                </a:solidFill>
                <a:effectLst/>
                <a:latin typeface="Helvetica Neue" panose="02000503000000020004" pitchFamily="2" charset="0"/>
              </a:rPr>
              <a:t>Removing transdiagnostic genetic effects significantly changed genetic relationships between psychiatric disorders.</a:t>
            </a:r>
          </a:p>
        </p:txBody>
      </p:sp>
      <p:pic>
        <p:nvPicPr>
          <p:cNvPr id="6" name="Picture 5" descr="A chart of numbers and symbols&#10;&#10;Description automatically generated with medium confidence">
            <a:extLst>
              <a:ext uri="{FF2B5EF4-FFF2-40B4-BE49-F238E27FC236}">
                <a16:creationId xmlns:a16="http://schemas.microsoft.com/office/drawing/2014/main" id="{96342B22-9DF5-C189-A212-B8D45918D17C}"/>
              </a:ext>
            </a:extLst>
          </p:cNvPr>
          <p:cNvPicPr>
            <a:picLocks noChangeAspect="1"/>
          </p:cNvPicPr>
          <p:nvPr/>
        </p:nvPicPr>
        <p:blipFill>
          <a:blip r:embed="rId3"/>
          <a:stretch>
            <a:fillRect/>
          </a:stretch>
        </p:blipFill>
        <p:spPr>
          <a:xfrm>
            <a:off x="649506" y="2049768"/>
            <a:ext cx="4684494" cy="4621661"/>
          </a:xfrm>
          <a:prstGeom prst="rect">
            <a:avLst/>
          </a:prstGeom>
        </p:spPr>
      </p:pic>
      <p:pic>
        <p:nvPicPr>
          <p:cNvPr id="8" name="Picture 7" descr="A diagram of numbers and symbols&#10;&#10;Description automatically generated with medium confidence">
            <a:extLst>
              <a:ext uri="{FF2B5EF4-FFF2-40B4-BE49-F238E27FC236}">
                <a16:creationId xmlns:a16="http://schemas.microsoft.com/office/drawing/2014/main" id="{74D633A5-8919-22CA-B0BC-5EC9A4ED4B8F}"/>
              </a:ext>
            </a:extLst>
          </p:cNvPr>
          <p:cNvPicPr>
            <a:picLocks noChangeAspect="1"/>
          </p:cNvPicPr>
          <p:nvPr/>
        </p:nvPicPr>
        <p:blipFill>
          <a:blip r:embed="rId4"/>
          <a:stretch>
            <a:fillRect/>
          </a:stretch>
        </p:blipFill>
        <p:spPr>
          <a:xfrm>
            <a:off x="6064699" y="2074835"/>
            <a:ext cx="4880394" cy="4618554"/>
          </a:xfrm>
          <a:prstGeom prst="rect">
            <a:avLst/>
          </a:prstGeom>
        </p:spPr>
      </p:pic>
      <p:pic>
        <p:nvPicPr>
          <p:cNvPr id="3" name="Picture 2">
            <a:extLst>
              <a:ext uri="{FF2B5EF4-FFF2-40B4-BE49-F238E27FC236}">
                <a16:creationId xmlns:a16="http://schemas.microsoft.com/office/drawing/2014/main" id="{5E19601B-8A3A-8B1F-C490-13C069F90AEA}"/>
              </a:ext>
            </a:extLst>
          </p:cNvPr>
          <p:cNvPicPr>
            <a:picLocks noChangeAspect="1"/>
          </p:cNvPicPr>
          <p:nvPr/>
        </p:nvPicPr>
        <p:blipFill>
          <a:blip r:embed="rId5"/>
          <a:stretch>
            <a:fillRect/>
          </a:stretch>
        </p:blipFill>
        <p:spPr>
          <a:xfrm>
            <a:off x="10879587" y="2256797"/>
            <a:ext cx="366572" cy="3208588"/>
          </a:xfrm>
          <a:prstGeom prst="rect">
            <a:avLst/>
          </a:prstGeom>
        </p:spPr>
      </p:pic>
      <p:grpSp>
        <p:nvGrpSpPr>
          <p:cNvPr id="2" name="Group 1">
            <a:extLst>
              <a:ext uri="{FF2B5EF4-FFF2-40B4-BE49-F238E27FC236}">
                <a16:creationId xmlns:a16="http://schemas.microsoft.com/office/drawing/2014/main" id="{3F18E8CC-8028-64E9-0EBE-01BF9FB7C607}"/>
              </a:ext>
            </a:extLst>
          </p:cNvPr>
          <p:cNvGrpSpPr/>
          <p:nvPr/>
        </p:nvGrpSpPr>
        <p:grpSpPr>
          <a:xfrm>
            <a:off x="876501" y="1966277"/>
            <a:ext cx="6056881" cy="1158072"/>
            <a:chOff x="1165455" y="1736401"/>
            <a:chExt cx="6056881" cy="1158072"/>
          </a:xfrm>
        </p:grpSpPr>
        <p:sp>
          <p:nvSpPr>
            <p:cNvPr id="4" name="Oval 3">
              <a:extLst>
                <a:ext uri="{FF2B5EF4-FFF2-40B4-BE49-F238E27FC236}">
                  <a16:creationId xmlns:a16="http://schemas.microsoft.com/office/drawing/2014/main" id="{47665D3F-CE3E-457B-A107-E5C8788D3B9D}"/>
                </a:ext>
              </a:extLst>
            </p:cNvPr>
            <p:cNvSpPr/>
            <p:nvPr/>
          </p:nvSpPr>
          <p:spPr>
            <a:xfrm>
              <a:off x="1165455" y="2491145"/>
              <a:ext cx="582732" cy="398033"/>
            </a:xfrm>
            <a:prstGeom prst="ellipse">
              <a:avLst/>
            </a:prstGeom>
            <a:noFill/>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B050"/>
                </a:solidFill>
              </a:endParaRPr>
            </a:p>
          </p:txBody>
        </p:sp>
        <p:cxnSp>
          <p:nvCxnSpPr>
            <p:cNvPr id="7" name="Straight Arrow Connector 6">
              <a:extLst>
                <a:ext uri="{FF2B5EF4-FFF2-40B4-BE49-F238E27FC236}">
                  <a16:creationId xmlns:a16="http://schemas.microsoft.com/office/drawing/2014/main" id="{955E69DB-BB8E-490C-9568-E10E43E7EA6B}"/>
                </a:ext>
              </a:extLst>
            </p:cNvPr>
            <p:cNvCxnSpPr>
              <a:cxnSpLocks/>
            </p:cNvCxnSpPr>
            <p:nvPr/>
          </p:nvCxnSpPr>
          <p:spPr>
            <a:xfrm flipV="1">
              <a:off x="1748187" y="2222982"/>
              <a:ext cx="1999584" cy="467179"/>
            </a:xfrm>
            <a:prstGeom prst="straightConnector1">
              <a:avLst/>
            </a:prstGeom>
            <a:ln w="317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9" name="Title 1">
              <a:extLst>
                <a:ext uri="{FF2B5EF4-FFF2-40B4-BE49-F238E27FC236}">
                  <a16:creationId xmlns:a16="http://schemas.microsoft.com/office/drawing/2014/main" id="{26AC503E-6AC2-1DFF-E0FF-BD33062A3767}"/>
                </a:ext>
              </a:extLst>
            </p:cNvPr>
            <p:cNvSpPr txBox="1">
              <a:spLocks/>
            </p:cNvSpPr>
            <p:nvPr/>
          </p:nvSpPr>
          <p:spPr>
            <a:xfrm>
              <a:off x="3982047" y="1736401"/>
              <a:ext cx="1406151" cy="941657"/>
            </a:xfrm>
            <a:prstGeom prst="rect">
              <a:avLst/>
            </a:prstGeom>
            <a:ln>
              <a:noFill/>
            </a:ln>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rtl="0">
                <a:spcBef>
                  <a:spcPts val="0"/>
                </a:spcBef>
                <a:spcAft>
                  <a:spcPts val="0"/>
                </a:spcAft>
              </a:pPr>
              <a:r>
                <a:rPr lang="en-GB" sz="2000" b="1" dirty="0">
                  <a:solidFill>
                    <a:srgbClr val="00B050"/>
                  </a:solidFill>
                  <a:latin typeface="Calibri" panose="020F0502020204030204" pitchFamily="34" charset="0"/>
                </a:rPr>
                <a:t>BIP &amp; SCZ</a:t>
              </a:r>
            </a:p>
            <a:p>
              <a:pPr rtl="0">
                <a:spcBef>
                  <a:spcPts val="0"/>
                </a:spcBef>
                <a:spcAft>
                  <a:spcPts val="0"/>
                </a:spcAft>
              </a:pPr>
              <a:r>
                <a:rPr lang="en-GB" sz="2000" b="1" dirty="0">
                  <a:solidFill>
                    <a:srgbClr val="00B050"/>
                  </a:solidFill>
                  <a:latin typeface="Calibri" panose="020F0502020204030204" pitchFamily="34" charset="0"/>
                </a:rPr>
                <a:t> .68 &gt; .42</a:t>
              </a:r>
              <a:endParaRPr lang="en-US" sz="2000" b="1" dirty="0">
                <a:solidFill>
                  <a:srgbClr val="00B050"/>
                </a:solidFill>
                <a:latin typeface="+mn-lt"/>
              </a:endParaRPr>
            </a:p>
          </p:txBody>
        </p:sp>
        <p:grpSp>
          <p:nvGrpSpPr>
            <p:cNvPr id="10" name="Group 9">
              <a:extLst>
                <a:ext uri="{FF2B5EF4-FFF2-40B4-BE49-F238E27FC236}">
                  <a16:creationId xmlns:a16="http://schemas.microsoft.com/office/drawing/2014/main" id="{EEB2653A-2E3F-CECE-F8EA-CEEBA092077C}"/>
                </a:ext>
              </a:extLst>
            </p:cNvPr>
            <p:cNvGrpSpPr/>
            <p:nvPr/>
          </p:nvGrpSpPr>
          <p:grpSpPr>
            <a:xfrm>
              <a:off x="5269339" y="2244718"/>
              <a:ext cx="1952997" cy="649755"/>
              <a:chOff x="5030890" y="2233411"/>
              <a:chExt cx="1952997" cy="649755"/>
            </a:xfrm>
          </p:grpSpPr>
          <p:sp>
            <p:nvSpPr>
              <p:cNvPr id="11" name="Oval 10">
                <a:extLst>
                  <a:ext uri="{FF2B5EF4-FFF2-40B4-BE49-F238E27FC236}">
                    <a16:creationId xmlns:a16="http://schemas.microsoft.com/office/drawing/2014/main" id="{08289901-C716-065A-87E3-C310B04FA4D1}"/>
                  </a:ext>
                </a:extLst>
              </p:cNvPr>
              <p:cNvSpPr/>
              <p:nvPr/>
            </p:nvSpPr>
            <p:spPr>
              <a:xfrm>
                <a:off x="6401155" y="2485133"/>
                <a:ext cx="582732" cy="398033"/>
              </a:xfrm>
              <a:prstGeom prst="ellipse">
                <a:avLst/>
              </a:prstGeom>
              <a:noFill/>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2" name="Straight Arrow Connector 11">
                <a:extLst>
                  <a:ext uri="{FF2B5EF4-FFF2-40B4-BE49-F238E27FC236}">
                    <a16:creationId xmlns:a16="http://schemas.microsoft.com/office/drawing/2014/main" id="{89E01539-C672-D437-D460-D1736C38DBFD}"/>
                  </a:ext>
                </a:extLst>
              </p:cNvPr>
              <p:cNvCxnSpPr>
                <a:cxnSpLocks/>
                <a:stCxn id="11" idx="2"/>
              </p:cNvCxnSpPr>
              <p:nvPr/>
            </p:nvCxnSpPr>
            <p:spPr>
              <a:xfrm flipH="1" flipV="1">
                <a:off x="5030890" y="2233411"/>
                <a:ext cx="1370265" cy="450739"/>
              </a:xfrm>
              <a:prstGeom prst="straightConnector1">
                <a:avLst/>
              </a:prstGeom>
              <a:ln w="3175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20" name="Group 19">
            <a:extLst>
              <a:ext uri="{FF2B5EF4-FFF2-40B4-BE49-F238E27FC236}">
                <a16:creationId xmlns:a16="http://schemas.microsoft.com/office/drawing/2014/main" id="{96063B9A-5864-606F-C187-6A1B069E3977}"/>
              </a:ext>
            </a:extLst>
          </p:cNvPr>
          <p:cNvGrpSpPr/>
          <p:nvPr/>
        </p:nvGrpSpPr>
        <p:grpSpPr>
          <a:xfrm>
            <a:off x="2070305" y="2946016"/>
            <a:ext cx="6067625" cy="1377133"/>
            <a:chOff x="2462014" y="2831595"/>
            <a:chExt cx="6067625" cy="1377133"/>
          </a:xfrm>
        </p:grpSpPr>
        <p:grpSp>
          <p:nvGrpSpPr>
            <p:cNvPr id="21" name="Group 20">
              <a:extLst>
                <a:ext uri="{FF2B5EF4-FFF2-40B4-BE49-F238E27FC236}">
                  <a16:creationId xmlns:a16="http://schemas.microsoft.com/office/drawing/2014/main" id="{606C9213-9713-C74D-F535-3E3D4BCA2542}"/>
                </a:ext>
              </a:extLst>
            </p:cNvPr>
            <p:cNvGrpSpPr/>
            <p:nvPr/>
          </p:nvGrpSpPr>
          <p:grpSpPr>
            <a:xfrm>
              <a:off x="2462014" y="3160139"/>
              <a:ext cx="6067625" cy="1048589"/>
              <a:chOff x="2462014" y="3160139"/>
              <a:chExt cx="6067625" cy="1048589"/>
            </a:xfrm>
          </p:grpSpPr>
          <p:grpSp>
            <p:nvGrpSpPr>
              <p:cNvPr id="23" name="Group 22">
                <a:extLst>
                  <a:ext uri="{FF2B5EF4-FFF2-40B4-BE49-F238E27FC236}">
                    <a16:creationId xmlns:a16="http://schemas.microsoft.com/office/drawing/2014/main" id="{B03635A4-62F6-2C5F-68E6-045F5EFE63B4}"/>
                  </a:ext>
                </a:extLst>
              </p:cNvPr>
              <p:cNvGrpSpPr/>
              <p:nvPr/>
            </p:nvGrpSpPr>
            <p:grpSpPr>
              <a:xfrm>
                <a:off x="2462014" y="3160139"/>
                <a:ext cx="1608933" cy="1008545"/>
                <a:chOff x="2462014" y="3160139"/>
                <a:chExt cx="1608933" cy="1008545"/>
              </a:xfrm>
            </p:grpSpPr>
            <p:sp>
              <p:nvSpPr>
                <p:cNvPr id="27" name="Oval 26">
                  <a:extLst>
                    <a:ext uri="{FF2B5EF4-FFF2-40B4-BE49-F238E27FC236}">
                      <a16:creationId xmlns:a16="http://schemas.microsoft.com/office/drawing/2014/main" id="{99AD9AAB-9527-74C8-B4E9-FE906071EEB6}"/>
                    </a:ext>
                  </a:extLst>
                </p:cNvPr>
                <p:cNvSpPr/>
                <p:nvPr/>
              </p:nvSpPr>
              <p:spPr>
                <a:xfrm>
                  <a:off x="2462014" y="3770651"/>
                  <a:ext cx="582732" cy="398033"/>
                </a:xfrm>
                <a:prstGeom prst="ellipse">
                  <a:avLst/>
                </a:prstGeom>
                <a:noFill/>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B050"/>
                    </a:solidFill>
                  </a:endParaRPr>
                </a:p>
              </p:txBody>
            </p:sp>
            <p:cxnSp>
              <p:nvCxnSpPr>
                <p:cNvPr id="28" name="Straight Arrow Connector 27">
                  <a:extLst>
                    <a:ext uri="{FF2B5EF4-FFF2-40B4-BE49-F238E27FC236}">
                      <a16:creationId xmlns:a16="http://schemas.microsoft.com/office/drawing/2014/main" id="{3EAA7BF6-2882-4B23-0A6A-44833282BBDF}"/>
                    </a:ext>
                  </a:extLst>
                </p:cNvPr>
                <p:cNvCxnSpPr>
                  <a:cxnSpLocks/>
                </p:cNvCxnSpPr>
                <p:nvPr/>
              </p:nvCxnSpPr>
              <p:spPr>
                <a:xfrm flipV="1">
                  <a:off x="3044746" y="3160139"/>
                  <a:ext cx="1026201" cy="783352"/>
                </a:xfrm>
                <a:prstGeom prst="straightConnector1">
                  <a:avLst/>
                </a:prstGeom>
                <a:ln w="3175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4" name="Group 23">
                <a:extLst>
                  <a:ext uri="{FF2B5EF4-FFF2-40B4-BE49-F238E27FC236}">
                    <a16:creationId xmlns:a16="http://schemas.microsoft.com/office/drawing/2014/main" id="{CAADD46E-0930-5569-06CA-DC0F32D54852}"/>
                  </a:ext>
                </a:extLst>
              </p:cNvPr>
              <p:cNvGrpSpPr/>
              <p:nvPr/>
            </p:nvGrpSpPr>
            <p:grpSpPr>
              <a:xfrm>
                <a:off x="5675723" y="3261649"/>
                <a:ext cx="2853916" cy="947079"/>
                <a:chOff x="5222825" y="3276193"/>
                <a:chExt cx="3077820" cy="937832"/>
              </a:xfrm>
            </p:grpSpPr>
            <p:sp>
              <p:nvSpPr>
                <p:cNvPr id="25" name="Oval 24">
                  <a:extLst>
                    <a:ext uri="{FF2B5EF4-FFF2-40B4-BE49-F238E27FC236}">
                      <a16:creationId xmlns:a16="http://schemas.microsoft.com/office/drawing/2014/main" id="{F93B8A15-0940-ED19-C84E-62A01FEF1722}"/>
                    </a:ext>
                  </a:extLst>
                </p:cNvPr>
                <p:cNvSpPr/>
                <p:nvPr/>
              </p:nvSpPr>
              <p:spPr>
                <a:xfrm>
                  <a:off x="7717913" y="3815992"/>
                  <a:ext cx="582732" cy="398033"/>
                </a:xfrm>
                <a:prstGeom prst="ellipse">
                  <a:avLst/>
                </a:prstGeom>
                <a:noFill/>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6" name="Straight Arrow Connector 25">
                  <a:extLst>
                    <a:ext uri="{FF2B5EF4-FFF2-40B4-BE49-F238E27FC236}">
                      <a16:creationId xmlns:a16="http://schemas.microsoft.com/office/drawing/2014/main" id="{4A4EA942-907C-234E-5C9A-9C509219121D}"/>
                    </a:ext>
                  </a:extLst>
                </p:cNvPr>
                <p:cNvCxnSpPr>
                  <a:cxnSpLocks/>
                  <a:stCxn id="25" idx="2"/>
                </p:cNvCxnSpPr>
                <p:nvPr/>
              </p:nvCxnSpPr>
              <p:spPr>
                <a:xfrm flipH="1" flipV="1">
                  <a:off x="5222825" y="3276193"/>
                  <a:ext cx="2495088" cy="738815"/>
                </a:xfrm>
                <a:prstGeom prst="straightConnector1">
                  <a:avLst/>
                </a:prstGeom>
                <a:ln w="31750">
                  <a:solidFill>
                    <a:srgbClr val="00B050"/>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22" name="TextBox 21">
              <a:extLst>
                <a:ext uri="{FF2B5EF4-FFF2-40B4-BE49-F238E27FC236}">
                  <a16:creationId xmlns:a16="http://schemas.microsoft.com/office/drawing/2014/main" id="{887D5602-E335-69D9-A01E-2BEED6966F3A}"/>
                </a:ext>
              </a:extLst>
            </p:cNvPr>
            <p:cNvSpPr txBox="1"/>
            <p:nvPr/>
          </p:nvSpPr>
          <p:spPr>
            <a:xfrm>
              <a:off x="4163537" y="2831595"/>
              <a:ext cx="1551941" cy="707886"/>
            </a:xfrm>
            <a:prstGeom prst="rect">
              <a:avLst/>
            </a:prstGeom>
            <a:noFill/>
          </p:spPr>
          <p:txBody>
            <a:bodyPr wrap="square">
              <a:spAutoFit/>
            </a:bodyPr>
            <a:lstStyle/>
            <a:p>
              <a:pPr rtl="0">
                <a:spcBef>
                  <a:spcPts val="0"/>
                </a:spcBef>
                <a:spcAft>
                  <a:spcPts val="0"/>
                </a:spcAft>
              </a:pPr>
              <a:r>
                <a:rPr lang="en-GB" sz="2000" b="1" dirty="0">
                  <a:solidFill>
                    <a:srgbClr val="00B050"/>
                  </a:solidFill>
                  <a:latin typeface="Calibri" panose="020F0502020204030204" pitchFamily="34" charset="0"/>
                </a:rPr>
                <a:t>ANX &amp; MDD</a:t>
              </a:r>
            </a:p>
            <a:p>
              <a:pPr rtl="0">
                <a:spcBef>
                  <a:spcPts val="0"/>
                </a:spcBef>
                <a:spcAft>
                  <a:spcPts val="0"/>
                </a:spcAft>
              </a:pPr>
              <a:r>
                <a:rPr lang="en-GB" sz="2000" b="1" dirty="0">
                  <a:solidFill>
                    <a:srgbClr val="00B050"/>
                  </a:solidFill>
                  <a:latin typeface="Calibri" panose="020F0502020204030204" pitchFamily="34" charset="0"/>
                </a:rPr>
                <a:t>   .90 &gt; .74</a:t>
              </a:r>
              <a:endParaRPr lang="en-US" sz="2000" b="1" dirty="0">
                <a:solidFill>
                  <a:srgbClr val="00B050"/>
                </a:solidFill>
                <a:latin typeface="+mn-lt"/>
              </a:endParaRPr>
            </a:p>
          </p:txBody>
        </p:sp>
      </p:grpSp>
      <p:grpSp>
        <p:nvGrpSpPr>
          <p:cNvPr id="32" name="Group 31">
            <a:extLst>
              <a:ext uri="{FF2B5EF4-FFF2-40B4-BE49-F238E27FC236}">
                <a16:creationId xmlns:a16="http://schemas.microsoft.com/office/drawing/2014/main" id="{2466E4F8-5DF1-C62F-EA67-71860D4D48B9}"/>
              </a:ext>
            </a:extLst>
          </p:cNvPr>
          <p:cNvGrpSpPr/>
          <p:nvPr/>
        </p:nvGrpSpPr>
        <p:grpSpPr>
          <a:xfrm>
            <a:off x="1692550" y="3507049"/>
            <a:ext cx="6058071" cy="1016449"/>
            <a:chOff x="1648933" y="3454079"/>
            <a:chExt cx="6058071" cy="1016449"/>
          </a:xfrm>
        </p:grpSpPr>
        <p:grpSp>
          <p:nvGrpSpPr>
            <p:cNvPr id="33" name="Group 32">
              <a:extLst>
                <a:ext uri="{FF2B5EF4-FFF2-40B4-BE49-F238E27FC236}">
                  <a16:creationId xmlns:a16="http://schemas.microsoft.com/office/drawing/2014/main" id="{63B0BE71-3B08-3DF7-0543-0B6C3CCA3F99}"/>
                </a:ext>
              </a:extLst>
            </p:cNvPr>
            <p:cNvGrpSpPr/>
            <p:nvPr/>
          </p:nvGrpSpPr>
          <p:grpSpPr>
            <a:xfrm>
              <a:off x="1648933" y="3454079"/>
              <a:ext cx="4212968" cy="1016449"/>
              <a:chOff x="1099368" y="2214640"/>
              <a:chExt cx="4212968" cy="1016449"/>
            </a:xfrm>
          </p:grpSpPr>
          <p:sp>
            <p:nvSpPr>
              <p:cNvPr id="36" name="Oval 35">
                <a:extLst>
                  <a:ext uri="{FF2B5EF4-FFF2-40B4-BE49-F238E27FC236}">
                    <a16:creationId xmlns:a16="http://schemas.microsoft.com/office/drawing/2014/main" id="{2B737ABA-6ED3-FB24-D772-2F5DE2073850}"/>
                  </a:ext>
                </a:extLst>
              </p:cNvPr>
              <p:cNvSpPr/>
              <p:nvPr/>
            </p:nvSpPr>
            <p:spPr>
              <a:xfrm>
                <a:off x="1099368" y="2214640"/>
                <a:ext cx="582732" cy="398033"/>
              </a:xfrm>
              <a:prstGeom prst="ellipse">
                <a:avLst/>
              </a:prstGeom>
              <a:noFill/>
              <a:ln w="38100">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7" name="Straight Arrow Connector 36">
                <a:extLst>
                  <a:ext uri="{FF2B5EF4-FFF2-40B4-BE49-F238E27FC236}">
                    <a16:creationId xmlns:a16="http://schemas.microsoft.com/office/drawing/2014/main" id="{F51769A4-02A4-B507-22A2-C5DBEBE74B5B}"/>
                  </a:ext>
                </a:extLst>
              </p:cNvPr>
              <p:cNvCxnSpPr>
                <a:cxnSpLocks/>
                <a:stCxn id="36" idx="6"/>
              </p:cNvCxnSpPr>
              <p:nvPr/>
            </p:nvCxnSpPr>
            <p:spPr>
              <a:xfrm>
                <a:off x="1682100" y="2413657"/>
                <a:ext cx="1884355" cy="507573"/>
              </a:xfrm>
              <a:prstGeom prst="straightConnector1">
                <a:avLst/>
              </a:prstGeom>
              <a:ln w="3175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8" name="Title 1">
                <a:extLst>
                  <a:ext uri="{FF2B5EF4-FFF2-40B4-BE49-F238E27FC236}">
                    <a16:creationId xmlns:a16="http://schemas.microsoft.com/office/drawing/2014/main" id="{05A0CAB8-163E-F65B-C9E4-2E0B6B02CE65}"/>
                  </a:ext>
                </a:extLst>
              </p:cNvPr>
              <p:cNvSpPr txBox="1">
                <a:spLocks/>
              </p:cNvSpPr>
              <p:nvPr/>
            </p:nvSpPr>
            <p:spPr>
              <a:xfrm>
                <a:off x="3572525" y="2688874"/>
                <a:ext cx="1739811" cy="54221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rtl="0">
                  <a:spcBef>
                    <a:spcPts val="0"/>
                  </a:spcBef>
                  <a:spcAft>
                    <a:spcPts val="0"/>
                  </a:spcAft>
                </a:pPr>
                <a:r>
                  <a:rPr lang="en-GB" sz="2000" b="1" dirty="0">
                    <a:solidFill>
                      <a:schemeClr val="accent2">
                        <a:lumMod val="75000"/>
                      </a:schemeClr>
                    </a:solidFill>
                    <a:latin typeface="Calibri" panose="020F0502020204030204" pitchFamily="34" charset="0"/>
                  </a:rPr>
                  <a:t>ADHD &amp; MDD</a:t>
                </a:r>
              </a:p>
              <a:p>
                <a:pPr rtl="0">
                  <a:spcBef>
                    <a:spcPts val="0"/>
                  </a:spcBef>
                  <a:spcAft>
                    <a:spcPts val="0"/>
                  </a:spcAft>
                </a:pPr>
                <a:r>
                  <a:rPr lang="en-GB" sz="2000" b="1" dirty="0">
                    <a:solidFill>
                      <a:schemeClr val="accent2">
                        <a:lumMod val="75000"/>
                      </a:schemeClr>
                    </a:solidFill>
                    <a:latin typeface="Calibri" panose="020F0502020204030204" pitchFamily="34" charset="0"/>
                  </a:rPr>
                  <a:t>  .52 &gt; -0.08</a:t>
                </a:r>
                <a:endParaRPr lang="en-US" sz="2000" b="1" dirty="0">
                  <a:solidFill>
                    <a:schemeClr val="accent2">
                      <a:lumMod val="75000"/>
                    </a:schemeClr>
                  </a:solidFill>
                  <a:latin typeface="+mn-lt"/>
                </a:endParaRPr>
              </a:p>
            </p:txBody>
          </p:sp>
        </p:grpSp>
        <p:sp>
          <p:nvSpPr>
            <p:cNvPr id="34" name="Oval 33">
              <a:extLst>
                <a:ext uri="{FF2B5EF4-FFF2-40B4-BE49-F238E27FC236}">
                  <a16:creationId xmlns:a16="http://schemas.microsoft.com/office/drawing/2014/main" id="{D4DA21A1-9CDE-3B54-6545-7EC4559089D6}"/>
                </a:ext>
              </a:extLst>
            </p:cNvPr>
            <p:cNvSpPr/>
            <p:nvPr/>
          </p:nvSpPr>
          <p:spPr>
            <a:xfrm>
              <a:off x="7124272" y="3472798"/>
              <a:ext cx="582732" cy="398033"/>
            </a:xfrm>
            <a:prstGeom prst="ellipse">
              <a:avLst/>
            </a:prstGeom>
            <a:noFill/>
            <a:ln w="38100">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5" name="Straight Arrow Connector 34">
              <a:extLst>
                <a:ext uri="{FF2B5EF4-FFF2-40B4-BE49-F238E27FC236}">
                  <a16:creationId xmlns:a16="http://schemas.microsoft.com/office/drawing/2014/main" id="{0A79C88B-6A5A-5C09-7F98-49DB15BECC1E}"/>
                </a:ext>
              </a:extLst>
            </p:cNvPr>
            <p:cNvCxnSpPr>
              <a:cxnSpLocks/>
              <a:stCxn id="34" idx="2"/>
            </p:cNvCxnSpPr>
            <p:nvPr/>
          </p:nvCxnSpPr>
          <p:spPr>
            <a:xfrm flipH="1">
              <a:off x="5733728" y="3671815"/>
              <a:ext cx="1390544" cy="488854"/>
            </a:xfrm>
            <a:prstGeom prst="straightConnector1">
              <a:avLst/>
            </a:prstGeom>
            <a:ln w="3175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9" name="Group 38">
            <a:extLst>
              <a:ext uri="{FF2B5EF4-FFF2-40B4-BE49-F238E27FC236}">
                <a16:creationId xmlns:a16="http://schemas.microsoft.com/office/drawing/2014/main" id="{5ADB6E83-B38F-2091-64EE-A767843937D0}"/>
              </a:ext>
            </a:extLst>
          </p:cNvPr>
          <p:cNvGrpSpPr/>
          <p:nvPr/>
        </p:nvGrpSpPr>
        <p:grpSpPr>
          <a:xfrm>
            <a:off x="2444999" y="4297130"/>
            <a:ext cx="6094065" cy="872848"/>
            <a:chOff x="2471863" y="4215110"/>
            <a:chExt cx="6094065" cy="872848"/>
          </a:xfrm>
        </p:grpSpPr>
        <p:grpSp>
          <p:nvGrpSpPr>
            <p:cNvPr id="40" name="Group 39">
              <a:extLst>
                <a:ext uri="{FF2B5EF4-FFF2-40B4-BE49-F238E27FC236}">
                  <a16:creationId xmlns:a16="http://schemas.microsoft.com/office/drawing/2014/main" id="{8B11FDCF-20A1-74BE-8C17-9047DBA8916B}"/>
                </a:ext>
              </a:extLst>
            </p:cNvPr>
            <p:cNvGrpSpPr/>
            <p:nvPr/>
          </p:nvGrpSpPr>
          <p:grpSpPr>
            <a:xfrm>
              <a:off x="2471863" y="4215110"/>
              <a:ext cx="3625572" cy="872848"/>
              <a:chOff x="1922298" y="2975671"/>
              <a:chExt cx="3625572" cy="872848"/>
            </a:xfrm>
          </p:grpSpPr>
          <p:sp>
            <p:nvSpPr>
              <p:cNvPr id="43" name="Oval 42">
                <a:extLst>
                  <a:ext uri="{FF2B5EF4-FFF2-40B4-BE49-F238E27FC236}">
                    <a16:creationId xmlns:a16="http://schemas.microsoft.com/office/drawing/2014/main" id="{DEB19FE3-99F4-5EBC-A230-2016D3AF8CA1}"/>
                  </a:ext>
                </a:extLst>
              </p:cNvPr>
              <p:cNvSpPr/>
              <p:nvPr/>
            </p:nvSpPr>
            <p:spPr>
              <a:xfrm>
                <a:off x="1922298" y="2975671"/>
                <a:ext cx="582732" cy="398033"/>
              </a:xfrm>
              <a:prstGeom prst="ellipse">
                <a:avLst/>
              </a:prstGeom>
              <a:noFill/>
              <a:ln w="38100">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4" name="Straight Arrow Connector 43">
                <a:extLst>
                  <a:ext uri="{FF2B5EF4-FFF2-40B4-BE49-F238E27FC236}">
                    <a16:creationId xmlns:a16="http://schemas.microsoft.com/office/drawing/2014/main" id="{072ECBE9-E7D8-5DA7-5810-548D9047F775}"/>
                  </a:ext>
                </a:extLst>
              </p:cNvPr>
              <p:cNvCxnSpPr>
                <a:cxnSpLocks/>
              </p:cNvCxnSpPr>
              <p:nvPr/>
            </p:nvCxnSpPr>
            <p:spPr>
              <a:xfrm>
                <a:off x="2505030" y="3202039"/>
                <a:ext cx="1151207" cy="353761"/>
              </a:xfrm>
              <a:prstGeom prst="straightConnector1">
                <a:avLst/>
              </a:prstGeom>
              <a:ln w="3175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5" name="Title 1">
                <a:extLst>
                  <a:ext uri="{FF2B5EF4-FFF2-40B4-BE49-F238E27FC236}">
                    <a16:creationId xmlns:a16="http://schemas.microsoft.com/office/drawing/2014/main" id="{8FC60DBF-013E-D7B9-1E93-CFBEC3D0323D}"/>
                  </a:ext>
                </a:extLst>
              </p:cNvPr>
              <p:cNvSpPr txBox="1">
                <a:spLocks/>
              </p:cNvSpPr>
              <p:nvPr/>
            </p:nvSpPr>
            <p:spPr>
              <a:xfrm>
                <a:off x="3808059" y="3306304"/>
                <a:ext cx="1739811" cy="54221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rtl="0">
                  <a:spcBef>
                    <a:spcPts val="0"/>
                  </a:spcBef>
                  <a:spcAft>
                    <a:spcPts val="0"/>
                  </a:spcAft>
                </a:pPr>
                <a:r>
                  <a:rPr lang="en-GB" sz="2000" b="1" dirty="0">
                    <a:solidFill>
                      <a:schemeClr val="accent2">
                        <a:lumMod val="75000"/>
                      </a:schemeClr>
                    </a:solidFill>
                    <a:latin typeface="Calibri" panose="020F0502020204030204" pitchFamily="34" charset="0"/>
                  </a:rPr>
                  <a:t>PSTD &amp; ANX</a:t>
                </a:r>
              </a:p>
              <a:p>
                <a:pPr rtl="0">
                  <a:spcBef>
                    <a:spcPts val="0"/>
                  </a:spcBef>
                  <a:spcAft>
                    <a:spcPts val="0"/>
                  </a:spcAft>
                </a:pPr>
                <a:r>
                  <a:rPr lang="en-GB" sz="2000" b="1" dirty="0">
                    <a:solidFill>
                      <a:schemeClr val="accent2">
                        <a:lumMod val="75000"/>
                      </a:schemeClr>
                    </a:solidFill>
                    <a:latin typeface="Calibri" panose="020F0502020204030204" pitchFamily="34" charset="0"/>
                  </a:rPr>
                  <a:t>  .63 &gt; 0.09</a:t>
                </a:r>
                <a:endParaRPr lang="en-US" sz="2000" b="1" dirty="0">
                  <a:solidFill>
                    <a:schemeClr val="accent2">
                      <a:lumMod val="75000"/>
                    </a:schemeClr>
                  </a:solidFill>
                  <a:latin typeface="+mn-lt"/>
                </a:endParaRPr>
              </a:p>
            </p:txBody>
          </p:sp>
        </p:grpSp>
        <p:sp>
          <p:nvSpPr>
            <p:cNvPr id="41" name="Oval 40">
              <a:extLst>
                <a:ext uri="{FF2B5EF4-FFF2-40B4-BE49-F238E27FC236}">
                  <a16:creationId xmlns:a16="http://schemas.microsoft.com/office/drawing/2014/main" id="{3D409E3A-897A-E6B1-E33E-6C73C79D8031}"/>
                </a:ext>
              </a:extLst>
            </p:cNvPr>
            <p:cNvSpPr/>
            <p:nvPr/>
          </p:nvSpPr>
          <p:spPr>
            <a:xfrm>
              <a:off x="7983196" y="4230739"/>
              <a:ext cx="582732" cy="398033"/>
            </a:xfrm>
            <a:prstGeom prst="ellipse">
              <a:avLst/>
            </a:prstGeom>
            <a:noFill/>
            <a:ln w="38100">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2" name="Straight Arrow Connector 41">
              <a:extLst>
                <a:ext uri="{FF2B5EF4-FFF2-40B4-BE49-F238E27FC236}">
                  <a16:creationId xmlns:a16="http://schemas.microsoft.com/office/drawing/2014/main" id="{A27C67E1-8971-6F7B-8F6A-6CBF4B9AF06D}"/>
                </a:ext>
              </a:extLst>
            </p:cNvPr>
            <p:cNvCxnSpPr>
              <a:cxnSpLocks/>
              <a:stCxn id="41" idx="2"/>
            </p:cNvCxnSpPr>
            <p:nvPr/>
          </p:nvCxnSpPr>
          <p:spPr>
            <a:xfrm flipH="1">
              <a:off x="5932382" y="4429756"/>
              <a:ext cx="2050814" cy="339103"/>
            </a:xfrm>
            <a:prstGeom prst="straightConnector1">
              <a:avLst/>
            </a:prstGeom>
            <a:ln w="3175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873618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DC6D35-3E0B-DE29-69E7-2DE1229DE9D6}"/>
              </a:ext>
            </a:extLst>
          </p:cNvPr>
          <p:cNvSpPr txBox="1"/>
          <p:nvPr/>
        </p:nvSpPr>
        <p:spPr>
          <a:xfrm>
            <a:off x="554071" y="760550"/>
            <a:ext cx="11566145" cy="1325563"/>
          </a:xfrm>
          <a:prstGeom prst="rect">
            <a:avLst/>
          </a:prstGeom>
        </p:spPr>
        <p:txBody>
          <a:bodyPr vert="horz" lIns="91440" tIns="45720" rIns="91440" bIns="45720" rtlCol="0" anchor="ctr">
            <a:noAutofit/>
          </a:bodyPr>
          <a:lstStyle/>
          <a:p>
            <a:pPr algn="l" fontAlgn="base">
              <a:spcBef>
                <a:spcPts val="600"/>
              </a:spcBef>
            </a:pPr>
            <a:r>
              <a:rPr lang="en-GB" sz="2800" b="1" u="none" strike="noStrike" dirty="0">
                <a:solidFill>
                  <a:srgbClr val="121212"/>
                </a:solidFill>
                <a:effectLst/>
                <a:latin typeface="Helvetica Neue" panose="02000503000000020004" pitchFamily="2" charset="0"/>
              </a:rPr>
              <a:t>Removing transdiagnostic genetic effects significantly changed genetic relationships between psychiatric disorders.</a:t>
            </a:r>
          </a:p>
        </p:txBody>
      </p:sp>
      <p:pic>
        <p:nvPicPr>
          <p:cNvPr id="6" name="Picture 5" descr="A chart of numbers and symbols&#10;&#10;Description automatically generated with medium confidence">
            <a:extLst>
              <a:ext uri="{FF2B5EF4-FFF2-40B4-BE49-F238E27FC236}">
                <a16:creationId xmlns:a16="http://schemas.microsoft.com/office/drawing/2014/main" id="{96342B22-9DF5-C189-A212-B8D45918D17C}"/>
              </a:ext>
            </a:extLst>
          </p:cNvPr>
          <p:cNvPicPr>
            <a:picLocks noChangeAspect="1"/>
          </p:cNvPicPr>
          <p:nvPr/>
        </p:nvPicPr>
        <p:blipFill>
          <a:blip r:embed="rId3"/>
          <a:stretch>
            <a:fillRect/>
          </a:stretch>
        </p:blipFill>
        <p:spPr>
          <a:xfrm>
            <a:off x="649506" y="2049768"/>
            <a:ext cx="4684494" cy="4621661"/>
          </a:xfrm>
          <a:prstGeom prst="rect">
            <a:avLst/>
          </a:prstGeom>
        </p:spPr>
      </p:pic>
      <p:pic>
        <p:nvPicPr>
          <p:cNvPr id="8" name="Picture 7" descr="A diagram of numbers and symbols&#10;&#10;Description automatically generated with medium confidence">
            <a:extLst>
              <a:ext uri="{FF2B5EF4-FFF2-40B4-BE49-F238E27FC236}">
                <a16:creationId xmlns:a16="http://schemas.microsoft.com/office/drawing/2014/main" id="{74D633A5-8919-22CA-B0BC-5EC9A4ED4B8F}"/>
              </a:ext>
            </a:extLst>
          </p:cNvPr>
          <p:cNvPicPr>
            <a:picLocks noChangeAspect="1"/>
          </p:cNvPicPr>
          <p:nvPr/>
        </p:nvPicPr>
        <p:blipFill>
          <a:blip r:embed="rId4"/>
          <a:stretch>
            <a:fillRect/>
          </a:stretch>
        </p:blipFill>
        <p:spPr>
          <a:xfrm>
            <a:off x="6064699" y="2074835"/>
            <a:ext cx="4880394" cy="4618554"/>
          </a:xfrm>
          <a:prstGeom prst="rect">
            <a:avLst/>
          </a:prstGeom>
        </p:spPr>
      </p:pic>
      <p:pic>
        <p:nvPicPr>
          <p:cNvPr id="3" name="Picture 2">
            <a:extLst>
              <a:ext uri="{FF2B5EF4-FFF2-40B4-BE49-F238E27FC236}">
                <a16:creationId xmlns:a16="http://schemas.microsoft.com/office/drawing/2014/main" id="{5E19601B-8A3A-8B1F-C490-13C069F90AEA}"/>
              </a:ext>
            </a:extLst>
          </p:cNvPr>
          <p:cNvPicPr>
            <a:picLocks noChangeAspect="1"/>
          </p:cNvPicPr>
          <p:nvPr/>
        </p:nvPicPr>
        <p:blipFill>
          <a:blip r:embed="rId5"/>
          <a:stretch>
            <a:fillRect/>
          </a:stretch>
        </p:blipFill>
        <p:spPr>
          <a:xfrm>
            <a:off x="10879587" y="2256797"/>
            <a:ext cx="366572" cy="3208588"/>
          </a:xfrm>
          <a:prstGeom prst="rect">
            <a:avLst/>
          </a:prstGeom>
        </p:spPr>
      </p:pic>
      <p:grpSp>
        <p:nvGrpSpPr>
          <p:cNvPr id="2" name="Group 1">
            <a:extLst>
              <a:ext uri="{FF2B5EF4-FFF2-40B4-BE49-F238E27FC236}">
                <a16:creationId xmlns:a16="http://schemas.microsoft.com/office/drawing/2014/main" id="{B9CBB036-1108-2647-D263-36A3F56F5231}"/>
              </a:ext>
            </a:extLst>
          </p:cNvPr>
          <p:cNvGrpSpPr/>
          <p:nvPr/>
        </p:nvGrpSpPr>
        <p:grpSpPr>
          <a:xfrm>
            <a:off x="1676227" y="3235046"/>
            <a:ext cx="6080323" cy="2647427"/>
            <a:chOff x="2027658" y="3249301"/>
            <a:chExt cx="6080323" cy="2647427"/>
          </a:xfrm>
        </p:grpSpPr>
        <p:cxnSp>
          <p:nvCxnSpPr>
            <p:cNvPr id="4" name="Straight Arrow Connector 3">
              <a:extLst>
                <a:ext uri="{FF2B5EF4-FFF2-40B4-BE49-F238E27FC236}">
                  <a16:creationId xmlns:a16="http://schemas.microsoft.com/office/drawing/2014/main" id="{B194B2C4-5636-73A7-CB51-348C1E60F65D}"/>
                </a:ext>
              </a:extLst>
            </p:cNvPr>
            <p:cNvCxnSpPr>
              <a:cxnSpLocks/>
            </p:cNvCxnSpPr>
            <p:nvPr/>
          </p:nvCxnSpPr>
          <p:spPr>
            <a:xfrm flipV="1">
              <a:off x="2426858" y="3737539"/>
              <a:ext cx="1723827" cy="1765907"/>
            </a:xfrm>
            <a:prstGeom prst="straightConnector1">
              <a:avLst/>
            </a:prstGeom>
            <a:ln w="317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87A0D2FB-FDE4-B85B-D49E-81EDFF92CE45}"/>
                </a:ext>
              </a:extLst>
            </p:cNvPr>
            <p:cNvCxnSpPr>
              <a:cxnSpLocks/>
              <a:stCxn id="10" idx="0"/>
            </p:cNvCxnSpPr>
            <p:nvPr/>
          </p:nvCxnSpPr>
          <p:spPr>
            <a:xfrm flipH="1" flipV="1">
              <a:off x="5861396" y="3806627"/>
              <a:ext cx="1955219" cy="1692068"/>
            </a:xfrm>
            <a:prstGeom prst="straightConnector1">
              <a:avLst/>
            </a:prstGeom>
            <a:ln w="317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5FCC64A8-A868-3C3B-966E-03E9880A0092}"/>
                </a:ext>
              </a:extLst>
            </p:cNvPr>
            <p:cNvSpPr/>
            <p:nvPr/>
          </p:nvSpPr>
          <p:spPr>
            <a:xfrm>
              <a:off x="2027658" y="5463469"/>
              <a:ext cx="582732" cy="398033"/>
            </a:xfrm>
            <a:prstGeom prst="ellipse">
              <a:avLst/>
            </a:prstGeom>
            <a:noFill/>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a:extLst>
                <a:ext uri="{FF2B5EF4-FFF2-40B4-BE49-F238E27FC236}">
                  <a16:creationId xmlns:a16="http://schemas.microsoft.com/office/drawing/2014/main" id="{93C75A01-E7C5-6FE4-89BC-27D3E336F4C7}"/>
                </a:ext>
              </a:extLst>
            </p:cNvPr>
            <p:cNvSpPr/>
            <p:nvPr/>
          </p:nvSpPr>
          <p:spPr>
            <a:xfrm>
              <a:off x="7525249" y="5498695"/>
              <a:ext cx="582732" cy="398033"/>
            </a:xfrm>
            <a:prstGeom prst="ellipse">
              <a:avLst/>
            </a:prstGeom>
            <a:noFill/>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itle 1">
              <a:extLst>
                <a:ext uri="{FF2B5EF4-FFF2-40B4-BE49-F238E27FC236}">
                  <a16:creationId xmlns:a16="http://schemas.microsoft.com/office/drawing/2014/main" id="{C14C5D10-92C6-5DD3-E7F3-53ED15A2E42A}"/>
                </a:ext>
              </a:extLst>
            </p:cNvPr>
            <p:cNvSpPr txBox="1">
              <a:spLocks/>
            </p:cNvSpPr>
            <p:nvPr/>
          </p:nvSpPr>
          <p:spPr>
            <a:xfrm>
              <a:off x="4187462" y="3249301"/>
              <a:ext cx="1955103" cy="54221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rtl="0">
                <a:spcBef>
                  <a:spcPts val="0"/>
                </a:spcBef>
                <a:spcAft>
                  <a:spcPts val="0"/>
                </a:spcAft>
              </a:pPr>
              <a:r>
                <a:rPr lang="en-GB" sz="2400" b="1" dirty="0">
                  <a:solidFill>
                    <a:srgbClr val="00B050"/>
                  </a:solidFill>
                  <a:latin typeface="Calibri" panose="020F0502020204030204" pitchFamily="34" charset="0"/>
                </a:rPr>
                <a:t>OCD &amp; ADHD</a:t>
              </a:r>
            </a:p>
            <a:p>
              <a:pPr rtl="0">
                <a:spcBef>
                  <a:spcPts val="0"/>
                </a:spcBef>
                <a:spcAft>
                  <a:spcPts val="0"/>
                </a:spcAft>
              </a:pPr>
              <a:r>
                <a:rPr lang="en-GB" sz="2400" b="1" dirty="0">
                  <a:solidFill>
                    <a:srgbClr val="00B050"/>
                  </a:solidFill>
                  <a:latin typeface="Calibri" panose="020F0502020204030204" pitchFamily="34" charset="0"/>
                </a:rPr>
                <a:t>-0.11 &gt; -0.45</a:t>
              </a:r>
              <a:endParaRPr lang="en-US" sz="2400" b="1" dirty="0">
                <a:solidFill>
                  <a:srgbClr val="00B050"/>
                </a:solidFill>
                <a:latin typeface="+mn-lt"/>
              </a:endParaRPr>
            </a:p>
          </p:txBody>
        </p:sp>
      </p:grpSp>
    </p:spTree>
    <p:extLst>
      <p:ext uri="{BB962C8B-B14F-4D97-AF65-F5344CB8AC3E}">
        <p14:creationId xmlns:p14="http://schemas.microsoft.com/office/powerpoint/2010/main" val="4153447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A2C1FB20-8926-19EE-6DFD-D7404124C040}"/>
              </a:ext>
            </a:extLst>
          </p:cNvPr>
          <p:cNvSpPr txBox="1">
            <a:spLocks/>
          </p:cNvSpPr>
          <p:nvPr/>
        </p:nvSpPr>
        <p:spPr>
          <a:xfrm>
            <a:off x="555409" y="555464"/>
            <a:ext cx="10506456" cy="101026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en-GB" sz="4000" b="1" dirty="0">
                <a:solidFill>
                  <a:srgbClr val="000000"/>
                </a:solidFill>
                <a:latin typeface="Calibri" panose="020F0502020204030204" pitchFamily="34" charset="0"/>
                <a:cs typeface="Calibri" panose="020F0502020204030204" pitchFamily="34" charset="0"/>
              </a:rPr>
              <a:t>G</a:t>
            </a:r>
            <a:r>
              <a:rPr lang="en-GB" sz="4000" b="1" i="0" u="none" strike="noStrike" dirty="0">
                <a:solidFill>
                  <a:srgbClr val="000000"/>
                </a:solidFill>
                <a:effectLst/>
                <a:latin typeface="Calibri" panose="020F0502020204030204" pitchFamily="34" charset="0"/>
                <a:cs typeface="Calibri" panose="020F0502020204030204" pitchFamily="34" charset="0"/>
              </a:rPr>
              <a:t>eneral factor of psychopathology, p </a:t>
            </a:r>
          </a:p>
        </p:txBody>
      </p:sp>
      <p:sp>
        <p:nvSpPr>
          <p:cNvPr id="2" name="TextBox 1">
            <a:extLst>
              <a:ext uri="{FF2B5EF4-FFF2-40B4-BE49-F238E27FC236}">
                <a16:creationId xmlns:a16="http://schemas.microsoft.com/office/drawing/2014/main" id="{FD31F284-83C1-34D6-DF1F-C1D917AAD05A}"/>
              </a:ext>
            </a:extLst>
          </p:cNvPr>
          <p:cNvSpPr txBox="1"/>
          <p:nvPr/>
        </p:nvSpPr>
        <p:spPr>
          <a:xfrm>
            <a:off x="448056" y="1971510"/>
            <a:ext cx="11045952" cy="954107"/>
          </a:xfrm>
          <a:prstGeom prst="rect">
            <a:avLst/>
          </a:prstGeom>
          <a:noFill/>
        </p:spPr>
        <p:txBody>
          <a:bodyPr wrap="square">
            <a:spAutoFit/>
          </a:bodyPr>
          <a:lstStyle/>
          <a:p>
            <a:pPr marL="285750" lvl="0" indent="-285750">
              <a:lnSpc>
                <a:spcPct val="10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Evidence for a great degree of genetic overlap between psychiatric diagnoses</a:t>
            </a:r>
          </a:p>
        </p:txBody>
      </p:sp>
    </p:spTree>
    <p:extLst>
      <p:ext uri="{BB962C8B-B14F-4D97-AF65-F5344CB8AC3E}">
        <p14:creationId xmlns:p14="http://schemas.microsoft.com/office/powerpoint/2010/main" val="2477896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DC6D35-3E0B-DE29-69E7-2DE1229DE9D6}"/>
              </a:ext>
            </a:extLst>
          </p:cNvPr>
          <p:cNvSpPr txBox="1"/>
          <p:nvPr/>
        </p:nvSpPr>
        <p:spPr>
          <a:xfrm>
            <a:off x="554071" y="760550"/>
            <a:ext cx="11566145" cy="1325563"/>
          </a:xfrm>
          <a:prstGeom prst="rect">
            <a:avLst/>
          </a:prstGeom>
        </p:spPr>
        <p:txBody>
          <a:bodyPr vert="horz" lIns="91440" tIns="45720" rIns="91440" bIns="45720" rtlCol="0" anchor="ctr">
            <a:noAutofit/>
          </a:bodyPr>
          <a:lstStyle/>
          <a:p>
            <a:pPr algn="l" fontAlgn="base">
              <a:spcBef>
                <a:spcPts val="600"/>
              </a:spcBef>
            </a:pPr>
            <a:r>
              <a:rPr lang="en-GB" sz="2800" b="1" u="none" strike="noStrike" dirty="0">
                <a:solidFill>
                  <a:srgbClr val="121212"/>
                </a:solidFill>
                <a:effectLst/>
                <a:latin typeface="Helvetica Neue" panose="02000503000000020004" pitchFamily="2" charset="0"/>
              </a:rPr>
              <a:t>Removing transdiagnostic genetic effects significantly changed genetic relationships between psychiatric disorders.</a:t>
            </a:r>
          </a:p>
        </p:txBody>
      </p:sp>
      <p:pic>
        <p:nvPicPr>
          <p:cNvPr id="6" name="Picture 5" descr="A chart of numbers and symbols&#10;&#10;Description automatically generated with medium confidence">
            <a:extLst>
              <a:ext uri="{FF2B5EF4-FFF2-40B4-BE49-F238E27FC236}">
                <a16:creationId xmlns:a16="http://schemas.microsoft.com/office/drawing/2014/main" id="{96342B22-9DF5-C189-A212-B8D45918D17C}"/>
              </a:ext>
            </a:extLst>
          </p:cNvPr>
          <p:cNvPicPr>
            <a:picLocks noChangeAspect="1"/>
          </p:cNvPicPr>
          <p:nvPr/>
        </p:nvPicPr>
        <p:blipFill>
          <a:blip r:embed="rId3"/>
          <a:stretch>
            <a:fillRect/>
          </a:stretch>
        </p:blipFill>
        <p:spPr>
          <a:xfrm>
            <a:off x="649506" y="2049768"/>
            <a:ext cx="4684494" cy="4621661"/>
          </a:xfrm>
          <a:prstGeom prst="rect">
            <a:avLst/>
          </a:prstGeom>
        </p:spPr>
      </p:pic>
      <p:pic>
        <p:nvPicPr>
          <p:cNvPr id="8" name="Picture 7" descr="A diagram of numbers and symbols&#10;&#10;Description automatically generated with medium confidence">
            <a:extLst>
              <a:ext uri="{FF2B5EF4-FFF2-40B4-BE49-F238E27FC236}">
                <a16:creationId xmlns:a16="http://schemas.microsoft.com/office/drawing/2014/main" id="{74D633A5-8919-22CA-B0BC-5EC9A4ED4B8F}"/>
              </a:ext>
            </a:extLst>
          </p:cNvPr>
          <p:cNvPicPr>
            <a:picLocks noChangeAspect="1"/>
          </p:cNvPicPr>
          <p:nvPr/>
        </p:nvPicPr>
        <p:blipFill>
          <a:blip r:embed="rId4"/>
          <a:stretch>
            <a:fillRect/>
          </a:stretch>
        </p:blipFill>
        <p:spPr>
          <a:xfrm>
            <a:off x="6064699" y="2074835"/>
            <a:ext cx="4880394" cy="4618554"/>
          </a:xfrm>
          <a:prstGeom prst="rect">
            <a:avLst/>
          </a:prstGeom>
        </p:spPr>
      </p:pic>
      <p:pic>
        <p:nvPicPr>
          <p:cNvPr id="3" name="Picture 2">
            <a:extLst>
              <a:ext uri="{FF2B5EF4-FFF2-40B4-BE49-F238E27FC236}">
                <a16:creationId xmlns:a16="http://schemas.microsoft.com/office/drawing/2014/main" id="{5E19601B-8A3A-8B1F-C490-13C069F90AEA}"/>
              </a:ext>
            </a:extLst>
          </p:cNvPr>
          <p:cNvPicPr>
            <a:picLocks noChangeAspect="1"/>
          </p:cNvPicPr>
          <p:nvPr/>
        </p:nvPicPr>
        <p:blipFill>
          <a:blip r:embed="rId5"/>
          <a:stretch>
            <a:fillRect/>
          </a:stretch>
        </p:blipFill>
        <p:spPr>
          <a:xfrm>
            <a:off x="10879587" y="2256797"/>
            <a:ext cx="366572" cy="3208588"/>
          </a:xfrm>
          <a:prstGeom prst="rect">
            <a:avLst/>
          </a:prstGeom>
        </p:spPr>
      </p:pic>
      <p:grpSp>
        <p:nvGrpSpPr>
          <p:cNvPr id="12" name="Group 11">
            <a:extLst>
              <a:ext uri="{FF2B5EF4-FFF2-40B4-BE49-F238E27FC236}">
                <a16:creationId xmlns:a16="http://schemas.microsoft.com/office/drawing/2014/main" id="{09D43723-4C70-A87A-77D7-A44D7C9D20DA}"/>
              </a:ext>
            </a:extLst>
          </p:cNvPr>
          <p:cNvGrpSpPr/>
          <p:nvPr/>
        </p:nvGrpSpPr>
        <p:grpSpPr>
          <a:xfrm>
            <a:off x="792803" y="3056041"/>
            <a:ext cx="6839606" cy="1713590"/>
            <a:chOff x="1153744" y="2897798"/>
            <a:chExt cx="6839606" cy="1713590"/>
          </a:xfrm>
        </p:grpSpPr>
        <p:sp>
          <p:nvSpPr>
            <p:cNvPr id="13" name="Oval 12">
              <a:extLst>
                <a:ext uri="{FF2B5EF4-FFF2-40B4-BE49-F238E27FC236}">
                  <a16:creationId xmlns:a16="http://schemas.microsoft.com/office/drawing/2014/main" id="{D4AF5170-0115-5380-5C24-FC09335441C2}"/>
                </a:ext>
              </a:extLst>
            </p:cNvPr>
            <p:cNvSpPr/>
            <p:nvPr/>
          </p:nvSpPr>
          <p:spPr>
            <a:xfrm rot="16200000">
              <a:off x="989123" y="3062419"/>
              <a:ext cx="1713590" cy="1384347"/>
            </a:xfrm>
            <a:prstGeom prst="ellipse">
              <a:avLst/>
            </a:prstGeom>
            <a:noFill/>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4" name="Straight Arrow Connector 13">
              <a:extLst>
                <a:ext uri="{FF2B5EF4-FFF2-40B4-BE49-F238E27FC236}">
                  <a16:creationId xmlns:a16="http://schemas.microsoft.com/office/drawing/2014/main" id="{39048DFB-F6BF-108A-8074-8D9C56FAD46C}"/>
                </a:ext>
              </a:extLst>
            </p:cNvPr>
            <p:cNvCxnSpPr>
              <a:cxnSpLocks/>
            </p:cNvCxnSpPr>
            <p:nvPr/>
          </p:nvCxnSpPr>
          <p:spPr>
            <a:xfrm flipV="1">
              <a:off x="1596215" y="3519119"/>
              <a:ext cx="2424341" cy="24512"/>
            </a:xfrm>
            <a:prstGeom prst="straightConnector1">
              <a:avLst/>
            </a:prstGeom>
            <a:ln w="317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CD07FEC8-F289-F921-F6A6-C808DB41777E}"/>
                </a:ext>
              </a:extLst>
            </p:cNvPr>
            <p:cNvCxnSpPr>
              <a:cxnSpLocks/>
            </p:cNvCxnSpPr>
            <p:nvPr/>
          </p:nvCxnSpPr>
          <p:spPr>
            <a:xfrm flipH="1" flipV="1">
              <a:off x="5721884" y="3515962"/>
              <a:ext cx="887119" cy="27669"/>
            </a:xfrm>
            <a:prstGeom prst="straightConnector1">
              <a:avLst/>
            </a:prstGeom>
            <a:ln w="317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6" name="Title 1">
              <a:extLst>
                <a:ext uri="{FF2B5EF4-FFF2-40B4-BE49-F238E27FC236}">
                  <a16:creationId xmlns:a16="http://schemas.microsoft.com/office/drawing/2014/main" id="{D1F2EEB7-EB63-45F9-C032-0054B7FC6D7F}"/>
                </a:ext>
              </a:extLst>
            </p:cNvPr>
            <p:cNvSpPr txBox="1">
              <a:spLocks/>
            </p:cNvSpPr>
            <p:nvPr/>
          </p:nvSpPr>
          <p:spPr>
            <a:xfrm>
              <a:off x="4121346" y="3345313"/>
              <a:ext cx="1739811" cy="54221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rtl="0">
                <a:spcBef>
                  <a:spcPts val="0"/>
                </a:spcBef>
                <a:spcAft>
                  <a:spcPts val="0"/>
                </a:spcAft>
              </a:pPr>
              <a:r>
                <a:rPr lang="en-GB" sz="2400" b="1" dirty="0">
                  <a:solidFill>
                    <a:srgbClr val="00B050"/>
                  </a:solidFill>
                  <a:latin typeface="Calibri" panose="020F0502020204030204" pitchFamily="34" charset="0"/>
                </a:rPr>
                <a:t>MDD &amp; SCZ</a:t>
              </a:r>
            </a:p>
            <a:p>
              <a:pPr rtl="0">
                <a:spcBef>
                  <a:spcPts val="0"/>
                </a:spcBef>
                <a:spcAft>
                  <a:spcPts val="0"/>
                </a:spcAft>
              </a:pPr>
              <a:r>
                <a:rPr lang="en-GB" sz="2400" b="1" dirty="0">
                  <a:solidFill>
                    <a:srgbClr val="00B050"/>
                  </a:solidFill>
                  <a:latin typeface="Calibri" panose="020F0502020204030204" pitchFamily="34" charset="0"/>
                </a:rPr>
                <a:t>0.34 &gt; -0.81</a:t>
              </a:r>
              <a:endParaRPr lang="en-US" sz="2400" b="1" dirty="0">
                <a:solidFill>
                  <a:srgbClr val="00B050"/>
                </a:solidFill>
                <a:latin typeface="+mn-lt"/>
              </a:endParaRPr>
            </a:p>
          </p:txBody>
        </p:sp>
        <p:sp>
          <p:nvSpPr>
            <p:cNvPr id="17" name="Oval 16">
              <a:extLst>
                <a:ext uri="{FF2B5EF4-FFF2-40B4-BE49-F238E27FC236}">
                  <a16:creationId xmlns:a16="http://schemas.microsoft.com/office/drawing/2014/main" id="{E7B625D3-C00D-C7C4-EC09-1795660F6006}"/>
                </a:ext>
              </a:extLst>
            </p:cNvPr>
            <p:cNvSpPr/>
            <p:nvPr/>
          </p:nvSpPr>
          <p:spPr>
            <a:xfrm rot="16200000">
              <a:off x="6444382" y="3062419"/>
              <a:ext cx="1713590" cy="1384347"/>
            </a:xfrm>
            <a:prstGeom prst="ellipse">
              <a:avLst/>
            </a:prstGeom>
            <a:noFill/>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18" name="Straight Arrow Connector 17">
            <a:extLst>
              <a:ext uri="{FF2B5EF4-FFF2-40B4-BE49-F238E27FC236}">
                <a16:creationId xmlns:a16="http://schemas.microsoft.com/office/drawing/2014/main" id="{97C424CE-74A3-B915-C774-6EC46739BC2D}"/>
              </a:ext>
            </a:extLst>
          </p:cNvPr>
          <p:cNvCxnSpPr>
            <a:cxnSpLocks/>
          </p:cNvCxnSpPr>
          <p:nvPr/>
        </p:nvCxnSpPr>
        <p:spPr>
          <a:xfrm flipV="1">
            <a:off x="1648691" y="2937480"/>
            <a:ext cx="1649063" cy="243158"/>
          </a:xfrm>
          <a:prstGeom prst="straightConnector1">
            <a:avLst/>
          </a:prstGeom>
          <a:ln w="317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9" name="Title 1">
            <a:extLst>
              <a:ext uri="{FF2B5EF4-FFF2-40B4-BE49-F238E27FC236}">
                <a16:creationId xmlns:a16="http://schemas.microsoft.com/office/drawing/2014/main" id="{05242C8E-AAB5-CEEF-A720-007D6A5B3E7B}"/>
              </a:ext>
            </a:extLst>
          </p:cNvPr>
          <p:cNvSpPr txBox="1">
            <a:spLocks/>
          </p:cNvSpPr>
          <p:nvPr/>
        </p:nvSpPr>
        <p:spPr>
          <a:xfrm>
            <a:off x="3406145" y="2555294"/>
            <a:ext cx="2079487" cy="54221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rtl="0">
              <a:spcBef>
                <a:spcPts val="0"/>
              </a:spcBef>
              <a:spcAft>
                <a:spcPts val="0"/>
              </a:spcAft>
            </a:pPr>
            <a:r>
              <a:rPr lang="en-GB" sz="2400" b="1" dirty="0">
                <a:solidFill>
                  <a:srgbClr val="00B050"/>
                </a:solidFill>
                <a:latin typeface="Calibri" panose="020F0502020204030204" pitchFamily="34" charset="0"/>
              </a:rPr>
              <a:t>ADHD &amp; BIP</a:t>
            </a:r>
          </a:p>
          <a:p>
            <a:pPr rtl="0">
              <a:spcBef>
                <a:spcPts val="0"/>
              </a:spcBef>
              <a:spcAft>
                <a:spcPts val="0"/>
              </a:spcAft>
            </a:pPr>
            <a:r>
              <a:rPr lang="en-GB" sz="2400" b="1" dirty="0">
                <a:solidFill>
                  <a:srgbClr val="00B050"/>
                </a:solidFill>
                <a:latin typeface="Calibri" panose="020F0502020204030204" pitchFamily="34" charset="0"/>
              </a:rPr>
              <a:t> 0.22 &gt; -0.32</a:t>
            </a:r>
            <a:endParaRPr lang="en-US" sz="2400" b="1" dirty="0">
              <a:solidFill>
                <a:srgbClr val="00B050"/>
              </a:solidFill>
              <a:latin typeface="+mn-lt"/>
            </a:endParaRPr>
          </a:p>
        </p:txBody>
      </p:sp>
      <p:cxnSp>
        <p:nvCxnSpPr>
          <p:cNvPr id="20" name="Straight Arrow Connector 19">
            <a:extLst>
              <a:ext uri="{FF2B5EF4-FFF2-40B4-BE49-F238E27FC236}">
                <a16:creationId xmlns:a16="http://schemas.microsoft.com/office/drawing/2014/main" id="{8409D584-BC3C-C7C4-B75F-6D4B4274EACB}"/>
              </a:ext>
            </a:extLst>
          </p:cNvPr>
          <p:cNvCxnSpPr>
            <a:cxnSpLocks/>
          </p:cNvCxnSpPr>
          <p:nvPr/>
        </p:nvCxnSpPr>
        <p:spPr>
          <a:xfrm flipH="1" flipV="1">
            <a:off x="5209309" y="2840182"/>
            <a:ext cx="1761334" cy="433149"/>
          </a:xfrm>
          <a:prstGeom prst="straightConnector1">
            <a:avLst/>
          </a:prstGeom>
          <a:ln w="317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85C5FAA6-A91F-44B5-74F7-AAA0173620C7}"/>
              </a:ext>
            </a:extLst>
          </p:cNvPr>
          <p:cNvCxnSpPr>
            <a:cxnSpLocks/>
          </p:cNvCxnSpPr>
          <p:nvPr/>
        </p:nvCxnSpPr>
        <p:spPr>
          <a:xfrm>
            <a:off x="1634861" y="4164981"/>
            <a:ext cx="2299830" cy="304875"/>
          </a:xfrm>
          <a:prstGeom prst="straightConnector1">
            <a:avLst/>
          </a:prstGeom>
          <a:ln w="317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27" name="Title 1">
            <a:extLst>
              <a:ext uri="{FF2B5EF4-FFF2-40B4-BE49-F238E27FC236}">
                <a16:creationId xmlns:a16="http://schemas.microsoft.com/office/drawing/2014/main" id="{3F730291-531E-FFBA-24E0-EECC5DEB6036}"/>
              </a:ext>
            </a:extLst>
          </p:cNvPr>
          <p:cNvSpPr txBox="1">
            <a:spLocks/>
          </p:cNvSpPr>
          <p:nvPr/>
        </p:nvSpPr>
        <p:spPr>
          <a:xfrm>
            <a:off x="4058078" y="4327396"/>
            <a:ext cx="2079487" cy="54221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rtl="0">
              <a:spcBef>
                <a:spcPts val="0"/>
              </a:spcBef>
              <a:spcAft>
                <a:spcPts val="0"/>
              </a:spcAft>
            </a:pPr>
            <a:r>
              <a:rPr lang="en-GB" sz="2400" b="1" dirty="0">
                <a:solidFill>
                  <a:srgbClr val="00B050"/>
                </a:solidFill>
                <a:latin typeface="Calibri" panose="020F0502020204030204" pitchFamily="34" charset="0"/>
              </a:rPr>
              <a:t>ANX &amp; BIP</a:t>
            </a:r>
          </a:p>
          <a:p>
            <a:pPr rtl="0">
              <a:spcBef>
                <a:spcPts val="0"/>
              </a:spcBef>
              <a:spcAft>
                <a:spcPts val="0"/>
              </a:spcAft>
            </a:pPr>
            <a:r>
              <a:rPr lang="en-GB" sz="2400" b="1" dirty="0">
                <a:solidFill>
                  <a:srgbClr val="00B050"/>
                </a:solidFill>
                <a:latin typeface="Calibri" panose="020F0502020204030204" pitchFamily="34" charset="0"/>
              </a:rPr>
              <a:t> 0.42 &gt; -0.54</a:t>
            </a:r>
            <a:endParaRPr lang="en-US" sz="2400" b="1" dirty="0">
              <a:solidFill>
                <a:srgbClr val="00B050"/>
              </a:solidFill>
              <a:latin typeface="+mn-lt"/>
            </a:endParaRPr>
          </a:p>
        </p:txBody>
      </p:sp>
      <p:cxnSp>
        <p:nvCxnSpPr>
          <p:cNvPr id="28" name="Straight Arrow Connector 27">
            <a:extLst>
              <a:ext uri="{FF2B5EF4-FFF2-40B4-BE49-F238E27FC236}">
                <a16:creationId xmlns:a16="http://schemas.microsoft.com/office/drawing/2014/main" id="{43794F66-37A7-522F-652B-C9F617E5D2C2}"/>
              </a:ext>
            </a:extLst>
          </p:cNvPr>
          <p:cNvCxnSpPr>
            <a:cxnSpLocks/>
          </p:cNvCxnSpPr>
          <p:nvPr/>
        </p:nvCxnSpPr>
        <p:spPr>
          <a:xfrm flipH="1">
            <a:off x="5723703" y="4205633"/>
            <a:ext cx="1134299" cy="381983"/>
          </a:xfrm>
          <a:prstGeom prst="straightConnector1">
            <a:avLst/>
          </a:prstGeom>
          <a:ln w="317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929947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DC6D35-3E0B-DE29-69E7-2DE1229DE9D6}"/>
              </a:ext>
            </a:extLst>
          </p:cNvPr>
          <p:cNvSpPr txBox="1"/>
          <p:nvPr/>
        </p:nvSpPr>
        <p:spPr>
          <a:xfrm>
            <a:off x="580576" y="561770"/>
            <a:ext cx="4636008" cy="132556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600" b="1" kern="1200" dirty="0">
                <a:solidFill>
                  <a:schemeClr val="tx1"/>
                </a:solidFill>
                <a:effectLst/>
                <a:ea typeface="+mj-ea"/>
                <a:cs typeface="+mj-cs"/>
              </a:rPr>
              <a:t>ADHD as an example</a:t>
            </a:r>
          </a:p>
        </p:txBody>
      </p:sp>
      <p:pic>
        <p:nvPicPr>
          <p:cNvPr id="3" name="Picture 2" descr="A graph with lines and a line graph&#10;&#10;Description automatically generated with medium confidence">
            <a:extLst>
              <a:ext uri="{FF2B5EF4-FFF2-40B4-BE49-F238E27FC236}">
                <a16:creationId xmlns:a16="http://schemas.microsoft.com/office/drawing/2014/main" id="{CB87557C-5C95-0539-C305-44B1EF0CCE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1285" y="2082416"/>
            <a:ext cx="7079171" cy="4464901"/>
          </a:xfrm>
          <a:prstGeom prst="rect">
            <a:avLst/>
          </a:prstGeom>
        </p:spPr>
      </p:pic>
    </p:spTree>
    <p:extLst>
      <p:ext uri="{BB962C8B-B14F-4D97-AF65-F5344CB8AC3E}">
        <p14:creationId xmlns:p14="http://schemas.microsoft.com/office/powerpoint/2010/main" val="12181007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DC6D35-3E0B-DE29-69E7-2DE1229DE9D6}"/>
              </a:ext>
            </a:extLst>
          </p:cNvPr>
          <p:cNvSpPr txBox="1"/>
          <p:nvPr/>
        </p:nvSpPr>
        <p:spPr>
          <a:xfrm>
            <a:off x="580576" y="561770"/>
            <a:ext cx="4636008" cy="132556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600" b="1" kern="1200" dirty="0">
                <a:solidFill>
                  <a:schemeClr val="tx1"/>
                </a:solidFill>
                <a:effectLst/>
                <a:ea typeface="+mj-ea"/>
                <a:cs typeface="+mj-cs"/>
              </a:rPr>
              <a:t>ADHD as an example</a:t>
            </a:r>
          </a:p>
        </p:txBody>
      </p:sp>
      <p:pic>
        <p:nvPicPr>
          <p:cNvPr id="3" name="Picture 2" descr="A graph with lines and a line graph&#10;&#10;Description automatically generated with medium confidence">
            <a:extLst>
              <a:ext uri="{FF2B5EF4-FFF2-40B4-BE49-F238E27FC236}">
                <a16:creationId xmlns:a16="http://schemas.microsoft.com/office/drawing/2014/main" id="{CB87557C-5C95-0539-C305-44B1EF0CCE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1285" y="2082416"/>
            <a:ext cx="7079171" cy="4464901"/>
          </a:xfrm>
          <a:prstGeom prst="rect">
            <a:avLst/>
          </a:prstGeom>
        </p:spPr>
      </p:pic>
      <p:sp>
        <p:nvSpPr>
          <p:cNvPr id="2" name="Rectangle 1">
            <a:extLst>
              <a:ext uri="{FF2B5EF4-FFF2-40B4-BE49-F238E27FC236}">
                <a16:creationId xmlns:a16="http://schemas.microsoft.com/office/drawing/2014/main" id="{2506C865-1B2B-BEC3-7435-B7349ADA4943}"/>
              </a:ext>
            </a:extLst>
          </p:cNvPr>
          <p:cNvSpPr/>
          <p:nvPr/>
        </p:nvSpPr>
        <p:spPr>
          <a:xfrm>
            <a:off x="1105140" y="2002902"/>
            <a:ext cx="1154245" cy="2635581"/>
          </a:xfrm>
          <a:prstGeom prst="rect">
            <a:avLst/>
          </a:prstGeom>
          <a:noFill/>
          <a:ln w="25400">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D7211627-C561-54BD-17A2-75C9580CE967}"/>
              </a:ext>
            </a:extLst>
          </p:cNvPr>
          <p:cNvSpPr txBox="1">
            <a:spLocks/>
          </p:cNvSpPr>
          <p:nvPr/>
        </p:nvSpPr>
        <p:spPr>
          <a:xfrm>
            <a:off x="7879484" y="1976398"/>
            <a:ext cx="4515426" cy="1009639"/>
          </a:xfrm>
          <a:prstGeom prst="rect">
            <a:avLst/>
          </a:prstGeom>
        </p:spPr>
        <p:txBody>
          <a:bodyPr vert="horz" wrap="square"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lnSpc>
                <a:spcPct val="100000"/>
              </a:lnSpc>
              <a:buFont typeface="Arial" panose="020B0604020202020204" pitchFamily="34" charset="0"/>
              <a:buChar char="•"/>
            </a:pPr>
            <a:r>
              <a:rPr lang="en-GB" sz="2400" dirty="0" err="1">
                <a:solidFill>
                  <a:srgbClr val="000000"/>
                </a:solidFill>
                <a:latin typeface="Calibri" panose="020F0502020204030204" pitchFamily="34" charset="0"/>
              </a:rPr>
              <a:t>rg</a:t>
            </a:r>
            <a:r>
              <a:rPr lang="en-GB" sz="2400" dirty="0">
                <a:solidFill>
                  <a:srgbClr val="000000"/>
                </a:solidFill>
                <a:latin typeface="Calibri" panose="020F0502020204030204" pitchFamily="34" charset="0"/>
              </a:rPr>
              <a:t> between ADHD and PSTD</a:t>
            </a:r>
          </a:p>
          <a:p>
            <a:pPr>
              <a:lnSpc>
                <a:spcPct val="100000"/>
              </a:lnSpc>
            </a:pPr>
            <a:r>
              <a:rPr lang="en-GB" sz="2400" i="1" dirty="0">
                <a:solidFill>
                  <a:srgbClr val="000000"/>
                </a:solidFill>
                <a:latin typeface="Calibri" panose="020F0502020204030204" pitchFamily="34" charset="0"/>
              </a:rPr>
              <a:t>     0.72 &gt; 0.5</a:t>
            </a:r>
          </a:p>
        </p:txBody>
      </p:sp>
      <p:sp>
        <p:nvSpPr>
          <p:cNvPr id="6" name="Title 1">
            <a:extLst>
              <a:ext uri="{FF2B5EF4-FFF2-40B4-BE49-F238E27FC236}">
                <a16:creationId xmlns:a16="http://schemas.microsoft.com/office/drawing/2014/main" id="{9A2C48DF-7DEE-2DE2-A4EC-02B150006293}"/>
              </a:ext>
            </a:extLst>
          </p:cNvPr>
          <p:cNvSpPr txBox="1">
            <a:spLocks/>
          </p:cNvSpPr>
          <p:nvPr/>
        </p:nvSpPr>
        <p:spPr>
          <a:xfrm>
            <a:off x="7879484" y="3155668"/>
            <a:ext cx="4515426" cy="1009639"/>
          </a:xfrm>
          <a:prstGeom prst="rect">
            <a:avLst/>
          </a:prstGeom>
        </p:spPr>
        <p:txBody>
          <a:bodyPr vert="horz" wrap="square"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lnSpc>
                <a:spcPct val="100000"/>
              </a:lnSpc>
              <a:buFont typeface="Arial" panose="020B0604020202020204" pitchFamily="34" charset="0"/>
              <a:buChar char="•"/>
            </a:pPr>
            <a:r>
              <a:rPr lang="en-GB" sz="2400" dirty="0" err="1">
                <a:solidFill>
                  <a:srgbClr val="000000"/>
                </a:solidFill>
                <a:latin typeface="Calibri" panose="020F0502020204030204" pitchFamily="34" charset="0"/>
              </a:rPr>
              <a:t>rg</a:t>
            </a:r>
            <a:r>
              <a:rPr lang="en-GB" sz="2400" dirty="0">
                <a:solidFill>
                  <a:srgbClr val="000000"/>
                </a:solidFill>
                <a:latin typeface="Calibri" panose="020F0502020204030204" pitchFamily="34" charset="0"/>
              </a:rPr>
              <a:t> between ADHD and MDD</a:t>
            </a:r>
          </a:p>
          <a:p>
            <a:pPr>
              <a:lnSpc>
                <a:spcPct val="100000"/>
              </a:lnSpc>
            </a:pPr>
            <a:r>
              <a:rPr lang="en-GB" sz="2400" i="1" dirty="0">
                <a:solidFill>
                  <a:srgbClr val="000000"/>
                </a:solidFill>
                <a:latin typeface="Calibri" panose="020F0502020204030204" pitchFamily="34" charset="0"/>
              </a:rPr>
              <a:t>     0.52 &gt; -0.08</a:t>
            </a:r>
          </a:p>
        </p:txBody>
      </p:sp>
      <p:sp>
        <p:nvSpPr>
          <p:cNvPr id="7" name="Rectangle 6">
            <a:extLst>
              <a:ext uri="{FF2B5EF4-FFF2-40B4-BE49-F238E27FC236}">
                <a16:creationId xmlns:a16="http://schemas.microsoft.com/office/drawing/2014/main" id="{96FAC800-DDEC-9A7D-6B6B-FAFBECD5C8C5}"/>
              </a:ext>
            </a:extLst>
          </p:cNvPr>
          <p:cNvSpPr/>
          <p:nvPr/>
        </p:nvSpPr>
        <p:spPr>
          <a:xfrm>
            <a:off x="1105140" y="5729286"/>
            <a:ext cx="1154245" cy="242889"/>
          </a:xfrm>
          <a:prstGeom prst="rect">
            <a:avLst/>
          </a:prstGeom>
          <a:noFill/>
          <a:ln w="25400">
            <a:solidFill>
              <a:schemeClr val="accent6">
                <a:lumMod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694814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FBD70A8-DCB9-7689-6850-195F96C60458}"/>
              </a:ext>
            </a:extLst>
          </p:cNvPr>
          <p:cNvSpPr txBox="1"/>
          <p:nvPr/>
        </p:nvSpPr>
        <p:spPr>
          <a:xfrm>
            <a:off x="567326" y="535263"/>
            <a:ext cx="7616444" cy="132556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600" b="1" kern="1200" dirty="0">
                <a:solidFill>
                  <a:schemeClr val="tx1"/>
                </a:solidFill>
                <a:effectLst/>
                <a:ea typeface="+mj-ea"/>
                <a:cs typeface="+mj-cs"/>
              </a:rPr>
              <a:t>Results</a:t>
            </a:r>
          </a:p>
        </p:txBody>
      </p:sp>
      <p:sp>
        <p:nvSpPr>
          <p:cNvPr id="8" name="Title 1">
            <a:extLst>
              <a:ext uri="{FF2B5EF4-FFF2-40B4-BE49-F238E27FC236}">
                <a16:creationId xmlns:a16="http://schemas.microsoft.com/office/drawing/2014/main" id="{35C98575-9CAC-FDC6-38BB-4D69A8B6851F}"/>
              </a:ext>
            </a:extLst>
          </p:cNvPr>
          <p:cNvSpPr txBox="1">
            <a:spLocks/>
          </p:cNvSpPr>
          <p:nvPr/>
        </p:nvSpPr>
        <p:spPr>
          <a:xfrm>
            <a:off x="662168" y="1960218"/>
            <a:ext cx="9263710" cy="1010264"/>
          </a:xfrm>
          <a:prstGeom prst="rect">
            <a:avLst/>
          </a:prstGeom>
        </p:spPr>
        <p:txBody>
          <a:bodyPr vert="horz" wrap="square"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lnSpc>
                <a:spcPct val="100000"/>
              </a:lnSpc>
              <a:buFont typeface="Arial" panose="020B0604020202020204" pitchFamily="34" charset="0"/>
              <a:buChar char="•"/>
            </a:pPr>
            <a:r>
              <a:rPr lang="en-GB" sz="2800" dirty="0">
                <a:solidFill>
                  <a:srgbClr val="000000"/>
                </a:solidFill>
                <a:latin typeface="Calibri" panose="020F0502020204030204" pitchFamily="34" charset="0"/>
              </a:rPr>
              <a:t>Genetic correlations between each of the 11 disorders- uncorrected and corrected for p- and biobehavioural traits</a:t>
            </a:r>
            <a:endParaRPr lang="en-GB" sz="2800" i="1" dirty="0">
              <a:solidFill>
                <a:srgbClr val="000000"/>
              </a:solidFill>
              <a:latin typeface="Calibri" panose="020F0502020204030204" pitchFamily="34" charset="0"/>
            </a:endParaRPr>
          </a:p>
        </p:txBody>
      </p:sp>
      <p:sp>
        <p:nvSpPr>
          <p:cNvPr id="148" name="Title 1">
            <a:extLst>
              <a:ext uri="{FF2B5EF4-FFF2-40B4-BE49-F238E27FC236}">
                <a16:creationId xmlns:a16="http://schemas.microsoft.com/office/drawing/2014/main" id="{D6AA724B-57A0-D379-F317-24292A7C1FB5}"/>
              </a:ext>
            </a:extLst>
          </p:cNvPr>
          <p:cNvSpPr txBox="1">
            <a:spLocks/>
          </p:cNvSpPr>
          <p:nvPr/>
        </p:nvSpPr>
        <p:spPr>
          <a:xfrm>
            <a:off x="662168" y="3207808"/>
            <a:ext cx="9450020" cy="1010264"/>
          </a:xfrm>
          <a:prstGeom prst="rect">
            <a:avLst/>
          </a:prstGeom>
        </p:spPr>
        <p:txBody>
          <a:bodyPr vert="horz" wrap="square"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endParaRPr lang="en-GB" sz="2800" i="1" dirty="0">
              <a:solidFill>
                <a:srgbClr val="000000"/>
              </a:solidFill>
              <a:latin typeface="Calibri" panose="020F0502020204030204" pitchFamily="34" charset="0"/>
            </a:endParaRPr>
          </a:p>
        </p:txBody>
      </p:sp>
      <p:sp>
        <p:nvSpPr>
          <p:cNvPr id="2" name="Title 1">
            <a:extLst>
              <a:ext uri="{FF2B5EF4-FFF2-40B4-BE49-F238E27FC236}">
                <a16:creationId xmlns:a16="http://schemas.microsoft.com/office/drawing/2014/main" id="{164918E3-5CC3-BD1D-BE85-296EEF79597B}"/>
              </a:ext>
            </a:extLst>
          </p:cNvPr>
          <p:cNvSpPr txBox="1">
            <a:spLocks/>
          </p:cNvSpPr>
          <p:nvPr/>
        </p:nvSpPr>
        <p:spPr>
          <a:xfrm>
            <a:off x="1145872" y="3073118"/>
            <a:ext cx="9263710" cy="1868769"/>
          </a:xfrm>
          <a:prstGeom prst="rect">
            <a:avLst/>
          </a:prstGeom>
        </p:spPr>
        <p:txBody>
          <a:bodyPr vert="horz" wrap="square"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457200" indent="-457200">
              <a:lnSpc>
                <a:spcPct val="100000"/>
              </a:lnSpc>
              <a:buFont typeface="Wingdings" pitchFamily="2" charset="2"/>
              <a:buChar char="§"/>
            </a:pPr>
            <a:r>
              <a:rPr lang="en-GB" sz="2800" dirty="0">
                <a:solidFill>
                  <a:srgbClr val="000000"/>
                </a:solidFill>
                <a:latin typeface="Calibri" panose="020F0502020204030204" pitchFamily="34" charset="0"/>
              </a:rPr>
              <a:t>Socio-demographic</a:t>
            </a:r>
          </a:p>
          <a:p>
            <a:pPr marL="457200" indent="-457200">
              <a:lnSpc>
                <a:spcPct val="100000"/>
              </a:lnSpc>
              <a:buFont typeface="Wingdings" pitchFamily="2" charset="2"/>
              <a:buChar char="§"/>
            </a:pPr>
            <a:r>
              <a:rPr lang="en-GB" sz="2800" dirty="0">
                <a:solidFill>
                  <a:srgbClr val="000000"/>
                </a:solidFill>
                <a:latin typeface="Calibri" panose="020F0502020204030204" pitchFamily="34" charset="0"/>
              </a:rPr>
              <a:t>Anthropometric</a:t>
            </a:r>
          </a:p>
          <a:p>
            <a:pPr marL="457200" indent="-457200">
              <a:lnSpc>
                <a:spcPct val="100000"/>
              </a:lnSpc>
              <a:buFont typeface="Wingdings" pitchFamily="2" charset="2"/>
              <a:buChar char="§"/>
            </a:pPr>
            <a:r>
              <a:rPr lang="en-GB" sz="2800" dirty="0">
                <a:solidFill>
                  <a:srgbClr val="000000"/>
                </a:solidFill>
                <a:latin typeface="Calibri" panose="020F0502020204030204" pitchFamily="34" charset="0"/>
              </a:rPr>
              <a:t>Health-related</a:t>
            </a:r>
          </a:p>
          <a:p>
            <a:pPr marL="457200" indent="-457200">
              <a:lnSpc>
                <a:spcPct val="100000"/>
              </a:lnSpc>
              <a:buFont typeface="Wingdings" pitchFamily="2" charset="2"/>
              <a:buChar char="§"/>
            </a:pPr>
            <a:r>
              <a:rPr lang="en-GB" sz="2800" dirty="0">
                <a:solidFill>
                  <a:srgbClr val="000000"/>
                </a:solidFill>
                <a:latin typeface="Calibri" panose="020F0502020204030204" pitchFamily="34" charset="0"/>
              </a:rPr>
              <a:t>Psychological </a:t>
            </a:r>
          </a:p>
        </p:txBody>
      </p:sp>
    </p:spTree>
    <p:extLst>
      <p:ext uri="{BB962C8B-B14F-4D97-AF65-F5344CB8AC3E}">
        <p14:creationId xmlns:p14="http://schemas.microsoft.com/office/powerpoint/2010/main" val="10682543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DC6D35-3E0B-DE29-69E7-2DE1229DE9D6}"/>
              </a:ext>
            </a:extLst>
          </p:cNvPr>
          <p:cNvSpPr txBox="1"/>
          <p:nvPr/>
        </p:nvSpPr>
        <p:spPr>
          <a:xfrm>
            <a:off x="554071" y="800307"/>
            <a:ext cx="11062627" cy="1325563"/>
          </a:xfrm>
          <a:prstGeom prst="rect">
            <a:avLst/>
          </a:prstGeom>
        </p:spPr>
        <p:txBody>
          <a:bodyPr vert="horz" lIns="91440" tIns="45720" rIns="91440" bIns="45720" rtlCol="0" anchor="ctr">
            <a:noAutofit/>
          </a:bodyPr>
          <a:lstStyle/>
          <a:p>
            <a:pPr algn="l" fontAlgn="base">
              <a:spcBef>
                <a:spcPts val="600"/>
              </a:spcBef>
            </a:pPr>
            <a:r>
              <a:rPr lang="en-GB" sz="2800" b="1" dirty="0">
                <a:solidFill>
                  <a:srgbClr val="121212"/>
                </a:solidFill>
                <a:latin typeface="Helvetica Neue" panose="02000503000000020004" pitchFamily="2" charset="0"/>
              </a:rPr>
              <a:t>Removing transdiagnostic genetic effects from psychiatric disorders resulted in divergent patterns of genetic associations with biobehavioural traits.</a:t>
            </a:r>
          </a:p>
        </p:txBody>
      </p:sp>
    </p:spTree>
    <p:extLst>
      <p:ext uri="{BB962C8B-B14F-4D97-AF65-F5344CB8AC3E}">
        <p14:creationId xmlns:p14="http://schemas.microsoft.com/office/powerpoint/2010/main" val="10023828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DC6D35-3E0B-DE29-69E7-2DE1229DE9D6}"/>
              </a:ext>
            </a:extLst>
          </p:cNvPr>
          <p:cNvSpPr txBox="1"/>
          <p:nvPr/>
        </p:nvSpPr>
        <p:spPr>
          <a:xfrm>
            <a:off x="554071" y="800307"/>
            <a:ext cx="11062627" cy="1325563"/>
          </a:xfrm>
          <a:prstGeom prst="rect">
            <a:avLst/>
          </a:prstGeom>
        </p:spPr>
        <p:txBody>
          <a:bodyPr vert="horz" lIns="91440" tIns="45720" rIns="91440" bIns="45720" rtlCol="0" anchor="ctr">
            <a:noAutofit/>
          </a:bodyPr>
          <a:lstStyle/>
          <a:p>
            <a:pPr algn="l" fontAlgn="base">
              <a:spcBef>
                <a:spcPts val="600"/>
              </a:spcBef>
            </a:pPr>
            <a:r>
              <a:rPr lang="en-GB" sz="2800" b="1">
                <a:solidFill>
                  <a:srgbClr val="121212"/>
                </a:solidFill>
                <a:latin typeface="Helvetica Neue" panose="02000503000000020004" pitchFamily="2" charset="0"/>
              </a:rPr>
              <a:t>Removing transdiagnostic genetic effects from psychiatric disorders resulted in divergent patterns of genetic associations with biobehavioural traits.</a:t>
            </a:r>
            <a:endParaRPr lang="en-GB" sz="2800" b="1" dirty="0">
              <a:solidFill>
                <a:srgbClr val="121212"/>
              </a:solidFill>
              <a:latin typeface="Helvetica Neue" panose="02000503000000020004" pitchFamily="2" charset="0"/>
            </a:endParaRPr>
          </a:p>
        </p:txBody>
      </p:sp>
      <p:pic>
        <p:nvPicPr>
          <p:cNvPr id="13" name="Picture 12" descr="A chart of different numbers&#10;&#10;Description automatically generated with medium confidence">
            <a:extLst>
              <a:ext uri="{FF2B5EF4-FFF2-40B4-BE49-F238E27FC236}">
                <a16:creationId xmlns:a16="http://schemas.microsoft.com/office/drawing/2014/main" id="{831C9753-6257-4BE0-2906-0A37B2D5E6F9}"/>
              </a:ext>
            </a:extLst>
          </p:cNvPr>
          <p:cNvPicPr>
            <a:picLocks noChangeAspect="1"/>
          </p:cNvPicPr>
          <p:nvPr/>
        </p:nvPicPr>
        <p:blipFill>
          <a:blip r:embed="rId3"/>
          <a:stretch>
            <a:fillRect/>
          </a:stretch>
        </p:blipFill>
        <p:spPr>
          <a:xfrm>
            <a:off x="2777673" y="2112618"/>
            <a:ext cx="7943336" cy="4706115"/>
          </a:xfrm>
          <a:prstGeom prst="rect">
            <a:avLst/>
          </a:prstGeom>
        </p:spPr>
      </p:pic>
      <p:grpSp>
        <p:nvGrpSpPr>
          <p:cNvPr id="4" name="Group 3">
            <a:extLst>
              <a:ext uri="{FF2B5EF4-FFF2-40B4-BE49-F238E27FC236}">
                <a16:creationId xmlns:a16="http://schemas.microsoft.com/office/drawing/2014/main" id="{55B659B9-B6E8-488E-2FEF-5F2C668F9888}"/>
              </a:ext>
            </a:extLst>
          </p:cNvPr>
          <p:cNvGrpSpPr/>
          <p:nvPr/>
        </p:nvGrpSpPr>
        <p:grpSpPr>
          <a:xfrm>
            <a:off x="646835" y="2547440"/>
            <a:ext cx="2269414" cy="415398"/>
            <a:chOff x="8824713" y="6176962"/>
            <a:chExt cx="2685969" cy="479650"/>
          </a:xfrm>
        </p:grpSpPr>
        <p:sp>
          <p:nvSpPr>
            <p:cNvPr id="3" name="Rectangle 2">
              <a:extLst>
                <a:ext uri="{FF2B5EF4-FFF2-40B4-BE49-F238E27FC236}">
                  <a16:creationId xmlns:a16="http://schemas.microsoft.com/office/drawing/2014/main" id="{BC71F685-98CB-A5B4-54C3-A49B7B9EA794}"/>
                </a:ext>
              </a:extLst>
            </p:cNvPr>
            <p:cNvSpPr/>
            <p:nvPr/>
          </p:nvSpPr>
          <p:spPr>
            <a:xfrm>
              <a:off x="8824713" y="6176962"/>
              <a:ext cx="2569011" cy="479650"/>
            </a:xfrm>
            <a:prstGeom prst="rect">
              <a:avLst/>
            </a:prstGeom>
            <a:noFill/>
            <a:ln w="2222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8C198C0-A46D-A211-AC9A-89E5C26C24DA}"/>
                </a:ext>
              </a:extLst>
            </p:cNvPr>
            <p:cNvSpPr txBox="1">
              <a:spLocks/>
            </p:cNvSpPr>
            <p:nvPr/>
          </p:nvSpPr>
          <p:spPr>
            <a:xfrm>
              <a:off x="8824713" y="6176962"/>
              <a:ext cx="2685969" cy="479650"/>
            </a:xfrm>
            <a:prstGeom prst="rect">
              <a:avLst/>
            </a:prstGeom>
          </p:spPr>
          <p:txBody>
            <a:bodyPr vert="horz" wrap="square"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n-GB" sz="2000" dirty="0">
                  <a:solidFill>
                    <a:srgbClr val="000000"/>
                  </a:solidFill>
                  <a:latin typeface="Calibri" panose="020F0502020204030204" pitchFamily="34" charset="0"/>
                </a:rPr>
                <a:t>Psychological traits</a:t>
              </a:r>
            </a:p>
          </p:txBody>
        </p:sp>
      </p:grpSp>
    </p:spTree>
    <p:extLst>
      <p:ext uri="{BB962C8B-B14F-4D97-AF65-F5344CB8AC3E}">
        <p14:creationId xmlns:p14="http://schemas.microsoft.com/office/powerpoint/2010/main" val="10343398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DC6D35-3E0B-DE29-69E7-2DE1229DE9D6}"/>
              </a:ext>
            </a:extLst>
          </p:cNvPr>
          <p:cNvSpPr txBox="1"/>
          <p:nvPr/>
        </p:nvSpPr>
        <p:spPr>
          <a:xfrm>
            <a:off x="554071" y="800307"/>
            <a:ext cx="11062627" cy="1325563"/>
          </a:xfrm>
          <a:prstGeom prst="rect">
            <a:avLst/>
          </a:prstGeom>
        </p:spPr>
        <p:txBody>
          <a:bodyPr vert="horz" lIns="91440" tIns="45720" rIns="91440" bIns="45720" rtlCol="0" anchor="ctr">
            <a:noAutofit/>
          </a:bodyPr>
          <a:lstStyle/>
          <a:p>
            <a:pPr algn="l" fontAlgn="base">
              <a:spcBef>
                <a:spcPts val="600"/>
              </a:spcBef>
            </a:pPr>
            <a:r>
              <a:rPr lang="en-GB" sz="2800" b="1" dirty="0">
                <a:solidFill>
                  <a:srgbClr val="121212"/>
                </a:solidFill>
                <a:latin typeface="Helvetica Neue" panose="02000503000000020004" pitchFamily="2" charset="0"/>
              </a:rPr>
              <a:t>Removing transdiagnostic genetic effects from psychiatric disorders resulted in divergent patterns of genetic associations with biobehavioural traits.</a:t>
            </a:r>
          </a:p>
        </p:txBody>
      </p:sp>
      <p:sp>
        <p:nvSpPr>
          <p:cNvPr id="7" name="Title 1">
            <a:extLst>
              <a:ext uri="{FF2B5EF4-FFF2-40B4-BE49-F238E27FC236}">
                <a16:creationId xmlns:a16="http://schemas.microsoft.com/office/drawing/2014/main" id="{68EF67CD-D4E6-1794-4A65-4A742C4FAB25}"/>
              </a:ext>
            </a:extLst>
          </p:cNvPr>
          <p:cNvSpPr txBox="1">
            <a:spLocks/>
          </p:cNvSpPr>
          <p:nvPr/>
        </p:nvSpPr>
        <p:spPr>
          <a:xfrm>
            <a:off x="9247402" y="4513949"/>
            <a:ext cx="2884811" cy="1757983"/>
          </a:xfrm>
          <a:prstGeom prst="rect">
            <a:avLst/>
          </a:prstGeom>
        </p:spPr>
        <p:txBody>
          <a:bodyPr vert="horz" wrap="square"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lnSpc>
                <a:spcPct val="100000"/>
              </a:lnSpc>
              <a:buFont typeface="Arial" panose="020B0604020202020204" pitchFamily="34" charset="0"/>
              <a:buChar char="•"/>
            </a:pPr>
            <a:r>
              <a:rPr lang="en-GB" sz="1800" dirty="0">
                <a:solidFill>
                  <a:srgbClr val="000000"/>
                </a:solidFill>
                <a:latin typeface="Calibri" panose="020F0502020204030204" pitchFamily="34" charset="0"/>
              </a:rPr>
              <a:t>ANX (0.61 &gt; 0.20)</a:t>
            </a:r>
          </a:p>
          <a:p>
            <a:pPr marL="342900" indent="-342900">
              <a:lnSpc>
                <a:spcPct val="100000"/>
              </a:lnSpc>
              <a:buFont typeface="Arial" panose="020B0604020202020204" pitchFamily="34" charset="0"/>
              <a:buChar char="•"/>
            </a:pPr>
            <a:r>
              <a:rPr lang="en-GB" sz="1800" dirty="0">
                <a:solidFill>
                  <a:srgbClr val="000000"/>
                </a:solidFill>
                <a:latin typeface="Calibri" panose="020F0502020204030204" pitchFamily="34" charset="0"/>
              </a:rPr>
              <a:t>MDD (0.53 &gt; 0.03)</a:t>
            </a:r>
          </a:p>
          <a:p>
            <a:pPr marL="342900" indent="-342900">
              <a:lnSpc>
                <a:spcPct val="100000"/>
              </a:lnSpc>
              <a:buFont typeface="Arial" panose="020B0604020202020204" pitchFamily="34" charset="0"/>
              <a:buChar char="•"/>
            </a:pPr>
            <a:r>
              <a:rPr lang="en-GB" sz="1800" dirty="0">
                <a:solidFill>
                  <a:srgbClr val="000000"/>
                </a:solidFill>
                <a:latin typeface="Calibri" panose="020F0502020204030204" pitchFamily="34" charset="0"/>
              </a:rPr>
              <a:t>ALCH (0.29 &gt; 0.04)</a:t>
            </a:r>
          </a:p>
          <a:p>
            <a:pPr marL="342900" indent="-342900">
              <a:lnSpc>
                <a:spcPct val="100000"/>
              </a:lnSpc>
              <a:buFont typeface="Arial" panose="020B0604020202020204" pitchFamily="34" charset="0"/>
              <a:buChar char="•"/>
            </a:pPr>
            <a:r>
              <a:rPr lang="en-GB" sz="1800" dirty="0">
                <a:solidFill>
                  <a:srgbClr val="000000"/>
                </a:solidFill>
                <a:latin typeface="Calibri" panose="020F0502020204030204" pitchFamily="34" charset="0"/>
              </a:rPr>
              <a:t>AN (0.26 &gt; 0.15)</a:t>
            </a:r>
          </a:p>
          <a:p>
            <a:pPr marL="342900" indent="-342900">
              <a:lnSpc>
                <a:spcPct val="100000"/>
              </a:lnSpc>
              <a:buFont typeface="Arial" panose="020B0604020202020204" pitchFamily="34" charset="0"/>
              <a:buChar char="•"/>
            </a:pPr>
            <a:r>
              <a:rPr lang="en-GB" sz="1800" dirty="0">
                <a:solidFill>
                  <a:srgbClr val="000000"/>
                </a:solidFill>
                <a:latin typeface="Calibri" panose="020F0502020204030204" pitchFamily="34" charset="0"/>
              </a:rPr>
              <a:t>SCZ (0.20 &gt; -0.01)</a:t>
            </a:r>
          </a:p>
          <a:p>
            <a:pPr marL="342900" indent="-342900">
              <a:lnSpc>
                <a:spcPct val="100000"/>
              </a:lnSpc>
              <a:buFont typeface="Arial" panose="020B0604020202020204" pitchFamily="34" charset="0"/>
              <a:buChar char="•"/>
            </a:pPr>
            <a:r>
              <a:rPr lang="en-GB" sz="1800" dirty="0">
                <a:solidFill>
                  <a:srgbClr val="000000"/>
                </a:solidFill>
                <a:latin typeface="Calibri" panose="020F0502020204030204" pitchFamily="34" charset="0"/>
              </a:rPr>
              <a:t>ASD (0.19 &gt; -0.01)</a:t>
            </a:r>
          </a:p>
          <a:p>
            <a:pPr marL="342900" indent="-342900">
              <a:lnSpc>
                <a:spcPct val="100000"/>
              </a:lnSpc>
              <a:buFont typeface="Arial" panose="020B0604020202020204" pitchFamily="34" charset="0"/>
              <a:buChar char="•"/>
            </a:pPr>
            <a:endParaRPr lang="en-GB" sz="1800" dirty="0">
              <a:solidFill>
                <a:srgbClr val="000000"/>
              </a:solidFill>
              <a:latin typeface="Calibri" panose="020F0502020204030204" pitchFamily="34" charset="0"/>
            </a:endParaRPr>
          </a:p>
          <a:p>
            <a:pPr marL="342900" indent="-342900">
              <a:lnSpc>
                <a:spcPct val="100000"/>
              </a:lnSpc>
              <a:buFont typeface="Arial" panose="020B0604020202020204" pitchFamily="34" charset="0"/>
              <a:buChar char="•"/>
            </a:pPr>
            <a:endParaRPr lang="en-GB" sz="2000" dirty="0">
              <a:solidFill>
                <a:srgbClr val="000000"/>
              </a:solidFill>
              <a:latin typeface="Calibri" panose="020F0502020204030204" pitchFamily="34" charset="0"/>
            </a:endParaRPr>
          </a:p>
          <a:p>
            <a:pPr marL="342900" indent="-342900">
              <a:lnSpc>
                <a:spcPct val="100000"/>
              </a:lnSpc>
              <a:buFont typeface="Arial" panose="020B0604020202020204" pitchFamily="34" charset="0"/>
              <a:buChar char="•"/>
            </a:pPr>
            <a:endParaRPr lang="en-GB" sz="2000" dirty="0">
              <a:solidFill>
                <a:srgbClr val="000000"/>
              </a:solidFill>
              <a:latin typeface="Calibri" panose="020F0502020204030204" pitchFamily="34" charset="0"/>
            </a:endParaRPr>
          </a:p>
          <a:p>
            <a:pPr marL="342900" indent="-342900">
              <a:lnSpc>
                <a:spcPct val="100000"/>
              </a:lnSpc>
              <a:buFont typeface="Arial" panose="020B0604020202020204" pitchFamily="34" charset="0"/>
              <a:buChar char="•"/>
            </a:pPr>
            <a:endParaRPr lang="en-GB" sz="2400" i="1" dirty="0">
              <a:solidFill>
                <a:srgbClr val="000000"/>
              </a:solidFill>
              <a:latin typeface="Calibri" panose="020F0502020204030204" pitchFamily="34" charset="0"/>
            </a:endParaRPr>
          </a:p>
        </p:txBody>
      </p:sp>
      <p:pic>
        <p:nvPicPr>
          <p:cNvPr id="8" name="Picture 7" descr="A chart of different colored dots and lines&#10;&#10;Description automatically generated with medium confidence">
            <a:extLst>
              <a:ext uri="{FF2B5EF4-FFF2-40B4-BE49-F238E27FC236}">
                <a16:creationId xmlns:a16="http://schemas.microsoft.com/office/drawing/2014/main" id="{2F5F4E2C-114C-D920-27BD-A9125584B95B}"/>
              </a:ext>
            </a:extLst>
          </p:cNvPr>
          <p:cNvPicPr>
            <a:picLocks noChangeAspect="1"/>
          </p:cNvPicPr>
          <p:nvPr/>
        </p:nvPicPr>
        <p:blipFill>
          <a:blip r:embed="rId3"/>
          <a:stretch>
            <a:fillRect/>
          </a:stretch>
        </p:blipFill>
        <p:spPr>
          <a:xfrm>
            <a:off x="1480865" y="2303869"/>
            <a:ext cx="7772400" cy="4396002"/>
          </a:xfrm>
          <a:prstGeom prst="rect">
            <a:avLst/>
          </a:prstGeom>
        </p:spPr>
      </p:pic>
      <p:sp>
        <p:nvSpPr>
          <p:cNvPr id="9" name="Rectangle 8">
            <a:extLst>
              <a:ext uri="{FF2B5EF4-FFF2-40B4-BE49-F238E27FC236}">
                <a16:creationId xmlns:a16="http://schemas.microsoft.com/office/drawing/2014/main" id="{EA175C34-41C1-DFF7-23F3-318F58AD7BC0}"/>
              </a:ext>
            </a:extLst>
          </p:cNvPr>
          <p:cNvSpPr/>
          <p:nvPr/>
        </p:nvSpPr>
        <p:spPr>
          <a:xfrm>
            <a:off x="3833885" y="3233531"/>
            <a:ext cx="4241728" cy="195469"/>
          </a:xfrm>
          <a:prstGeom prst="rect">
            <a:avLst/>
          </a:prstGeom>
          <a:noFill/>
          <a:ln w="254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D7FB7B69-B4F9-5133-3959-433891DB6670}"/>
              </a:ext>
            </a:extLst>
          </p:cNvPr>
          <p:cNvSpPr/>
          <p:nvPr/>
        </p:nvSpPr>
        <p:spPr>
          <a:xfrm>
            <a:off x="2793589" y="5181601"/>
            <a:ext cx="1135680" cy="195470"/>
          </a:xfrm>
          <a:prstGeom prst="rect">
            <a:avLst/>
          </a:prstGeom>
          <a:noFill/>
          <a:ln w="254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1B404D58-75C4-516A-A093-63030673EC05}"/>
              </a:ext>
            </a:extLst>
          </p:cNvPr>
          <p:cNvSpPr/>
          <p:nvPr/>
        </p:nvSpPr>
        <p:spPr>
          <a:xfrm>
            <a:off x="5997997" y="5181601"/>
            <a:ext cx="1135680" cy="195470"/>
          </a:xfrm>
          <a:prstGeom prst="rect">
            <a:avLst/>
          </a:prstGeom>
          <a:noFill/>
          <a:ln w="254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4615325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DC6D35-3E0B-DE29-69E7-2DE1229DE9D6}"/>
              </a:ext>
            </a:extLst>
          </p:cNvPr>
          <p:cNvSpPr txBox="1"/>
          <p:nvPr/>
        </p:nvSpPr>
        <p:spPr>
          <a:xfrm>
            <a:off x="554071" y="800307"/>
            <a:ext cx="11062627" cy="1325563"/>
          </a:xfrm>
          <a:prstGeom prst="rect">
            <a:avLst/>
          </a:prstGeom>
        </p:spPr>
        <p:txBody>
          <a:bodyPr vert="horz" lIns="91440" tIns="45720" rIns="91440" bIns="45720" rtlCol="0" anchor="ctr">
            <a:noAutofit/>
          </a:bodyPr>
          <a:lstStyle/>
          <a:p>
            <a:pPr algn="l" fontAlgn="base">
              <a:spcBef>
                <a:spcPts val="600"/>
              </a:spcBef>
            </a:pPr>
            <a:r>
              <a:rPr lang="en-GB" sz="2800" b="1" dirty="0">
                <a:solidFill>
                  <a:srgbClr val="121212"/>
                </a:solidFill>
                <a:latin typeface="Helvetica Neue" panose="02000503000000020004" pitchFamily="2" charset="0"/>
              </a:rPr>
              <a:t>Removing transdiagnostic genetic effects from psychiatric disorders resulted in divergent patterns of genetic associations with biobehavioural traits.</a:t>
            </a:r>
          </a:p>
        </p:txBody>
      </p:sp>
      <p:pic>
        <p:nvPicPr>
          <p:cNvPr id="8" name="Picture 7" descr="A chart of different colored dots and lines&#10;&#10;Description automatically generated with medium confidence">
            <a:extLst>
              <a:ext uri="{FF2B5EF4-FFF2-40B4-BE49-F238E27FC236}">
                <a16:creationId xmlns:a16="http://schemas.microsoft.com/office/drawing/2014/main" id="{2F5F4E2C-114C-D920-27BD-A9125584B95B}"/>
              </a:ext>
            </a:extLst>
          </p:cNvPr>
          <p:cNvPicPr>
            <a:picLocks noChangeAspect="1"/>
          </p:cNvPicPr>
          <p:nvPr/>
        </p:nvPicPr>
        <p:blipFill>
          <a:blip r:embed="rId3"/>
          <a:stretch>
            <a:fillRect/>
          </a:stretch>
        </p:blipFill>
        <p:spPr>
          <a:xfrm>
            <a:off x="1480865" y="2303869"/>
            <a:ext cx="7772400" cy="4396002"/>
          </a:xfrm>
          <a:prstGeom prst="rect">
            <a:avLst/>
          </a:prstGeom>
        </p:spPr>
      </p:pic>
      <p:sp>
        <p:nvSpPr>
          <p:cNvPr id="10" name="Rectangle 9">
            <a:extLst>
              <a:ext uri="{FF2B5EF4-FFF2-40B4-BE49-F238E27FC236}">
                <a16:creationId xmlns:a16="http://schemas.microsoft.com/office/drawing/2014/main" id="{D7FB7B69-B4F9-5133-3959-433891DB6670}"/>
              </a:ext>
            </a:extLst>
          </p:cNvPr>
          <p:cNvSpPr/>
          <p:nvPr/>
        </p:nvSpPr>
        <p:spPr>
          <a:xfrm>
            <a:off x="2803177" y="2573230"/>
            <a:ext cx="2179640" cy="195470"/>
          </a:xfrm>
          <a:prstGeom prst="rect">
            <a:avLst/>
          </a:prstGeom>
          <a:noFill/>
          <a:ln w="254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Rectangle 1">
            <a:extLst>
              <a:ext uri="{FF2B5EF4-FFF2-40B4-BE49-F238E27FC236}">
                <a16:creationId xmlns:a16="http://schemas.microsoft.com/office/drawing/2014/main" id="{E58DEEFA-87EC-1FD4-1A47-308B07B99C57}"/>
              </a:ext>
            </a:extLst>
          </p:cNvPr>
          <p:cNvSpPr/>
          <p:nvPr/>
        </p:nvSpPr>
        <p:spPr>
          <a:xfrm>
            <a:off x="5998600" y="2573230"/>
            <a:ext cx="1135680" cy="195470"/>
          </a:xfrm>
          <a:prstGeom prst="rect">
            <a:avLst/>
          </a:prstGeom>
          <a:noFill/>
          <a:ln w="254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DC3F426E-770A-E3DF-BAD1-0752CE88D539}"/>
              </a:ext>
            </a:extLst>
          </p:cNvPr>
          <p:cNvSpPr/>
          <p:nvPr/>
        </p:nvSpPr>
        <p:spPr>
          <a:xfrm>
            <a:off x="2816429" y="3913153"/>
            <a:ext cx="2179640" cy="195470"/>
          </a:xfrm>
          <a:prstGeom prst="rect">
            <a:avLst/>
          </a:prstGeom>
          <a:noFill/>
          <a:ln w="25400">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582BA633-4F5A-B6BF-4903-4489A996DD49}"/>
              </a:ext>
            </a:extLst>
          </p:cNvPr>
          <p:cNvSpPr/>
          <p:nvPr/>
        </p:nvSpPr>
        <p:spPr>
          <a:xfrm>
            <a:off x="2803177" y="4507491"/>
            <a:ext cx="1020678" cy="207341"/>
          </a:xfrm>
          <a:prstGeom prst="rect">
            <a:avLst/>
          </a:prstGeom>
          <a:noFill/>
          <a:ln w="25400">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34E67E9F-FB7D-3FA6-5E89-E260F7023DE0}"/>
              </a:ext>
            </a:extLst>
          </p:cNvPr>
          <p:cNvSpPr/>
          <p:nvPr/>
        </p:nvSpPr>
        <p:spPr>
          <a:xfrm>
            <a:off x="5984745" y="3913153"/>
            <a:ext cx="2179640" cy="195470"/>
          </a:xfrm>
          <a:prstGeom prst="rect">
            <a:avLst/>
          </a:prstGeom>
          <a:noFill/>
          <a:ln w="25400">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9738C00C-82E0-396B-2271-BA3144486D29}"/>
              </a:ext>
            </a:extLst>
          </p:cNvPr>
          <p:cNvSpPr/>
          <p:nvPr/>
        </p:nvSpPr>
        <p:spPr>
          <a:xfrm>
            <a:off x="2822533" y="5845101"/>
            <a:ext cx="4297892" cy="195470"/>
          </a:xfrm>
          <a:prstGeom prst="rect">
            <a:avLst/>
          </a:prstGeom>
          <a:noFill/>
          <a:ln w="25400">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4F3025DB-C203-83E0-FB21-B670CC6D4CC9}"/>
              </a:ext>
            </a:extLst>
          </p:cNvPr>
          <p:cNvSpPr/>
          <p:nvPr/>
        </p:nvSpPr>
        <p:spPr>
          <a:xfrm>
            <a:off x="5984745" y="2910079"/>
            <a:ext cx="2090868" cy="195470"/>
          </a:xfrm>
          <a:prstGeom prst="rect">
            <a:avLst/>
          </a:prstGeom>
          <a:noFill/>
          <a:ln w="25400">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3EE71608-E7A9-0B92-AF24-981F1F1A14CF}"/>
              </a:ext>
            </a:extLst>
          </p:cNvPr>
          <p:cNvSpPr/>
          <p:nvPr/>
        </p:nvSpPr>
        <p:spPr>
          <a:xfrm>
            <a:off x="2817032" y="2898109"/>
            <a:ext cx="1006823" cy="207440"/>
          </a:xfrm>
          <a:prstGeom prst="rect">
            <a:avLst/>
          </a:prstGeom>
          <a:noFill/>
          <a:ln w="25400">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043825EA-326F-DD1B-1E5A-348538C89BB6}"/>
              </a:ext>
            </a:extLst>
          </p:cNvPr>
          <p:cNvSpPr/>
          <p:nvPr/>
        </p:nvSpPr>
        <p:spPr>
          <a:xfrm>
            <a:off x="2817032" y="4846042"/>
            <a:ext cx="2165785" cy="207341"/>
          </a:xfrm>
          <a:prstGeom prst="rect">
            <a:avLst/>
          </a:prstGeom>
          <a:noFill/>
          <a:ln w="25400">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7214769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DC6D35-3E0B-DE29-69E7-2DE1229DE9D6}"/>
              </a:ext>
            </a:extLst>
          </p:cNvPr>
          <p:cNvSpPr txBox="1"/>
          <p:nvPr/>
        </p:nvSpPr>
        <p:spPr>
          <a:xfrm>
            <a:off x="554071" y="800307"/>
            <a:ext cx="11062627" cy="1325563"/>
          </a:xfrm>
          <a:prstGeom prst="rect">
            <a:avLst/>
          </a:prstGeom>
        </p:spPr>
        <p:txBody>
          <a:bodyPr vert="horz" lIns="91440" tIns="45720" rIns="91440" bIns="45720" rtlCol="0" anchor="ctr">
            <a:noAutofit/>
          </a:bodyPr>
          <a:lstStyle/>
          <a:p>
            <a:pPr algn="l" fontAlgn="base">
              <a:spcBef>
                <a:spcPts val="600"/>
              </a:spcBef>
            </a:pPr>
            <a:r>
              <a:rPr lang="en-GB" sz="2800" b="1" dirty="0">
                <a:solidFill>
                  <a:srgbClr val="121212"/>
                </a:solidFill>
                <a:latin typeface="Helvetica Neue" panose="02000503000000020004" pitchFamily="2" charset="0"/>
              </a:rPr>
              <a:t>Removing transdiagnostic genetic effects from psychiatric disorders resulted in divergent patterns of genetic associations with biobehavioural traits.</a:t>
            </a:r>
          </a:p>
        </p:txBody>
      </p:sp>
      <p:sp>
        <p:nvSpPr>
          <p:cNvPr id="2" name="Title 1">
            <a:extLst>
              <a:ext uri="{FF2B5EF4-FFF2-40B4-BE49-F238E27FC236}">
                <a16:creationId xmlns:a16="http://schemas.microsoft.com/office/drawing/2014/main" id="{E54145B8-5B36-BC77-ACB8-C460C2D8CEBD}"/>
              </a:ext>
            </a:extLst>
          </p:cNvPr>
          <p:cNvSpPr txBox="1">
            <a:spLocks/>
          </p:cNvSpPr>
          <p:nvPr/>
        </p:nvSpPr>
        <p:spPr>
          <a:xfrm>
            <a:off x="9307189" y="2453715"/>
            <a:ext cx="2884811" cy="1134555"/>
          </a:xfrm>
          <a:prstGeom prst="rect">
            <a:avLst/>
          </a:prstGeom>
        </p:spPr>
        <p:txBody>
          <a:bodyPr vert="horz" wrap="square"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lnSpc>
                <a:spcPct val="100000"/>
              </a:lnSpc>
              <a:buFont typeface="Arial" panose="020B0604020202020204" pitchFamily="34" charset="0"/>
              <a:buChar char="•"/>
            </a:pPr>
            <a:r>
              <a:rPr lang="en-GB" sz="2000" dirty="0">
                <a:solidFill>
                  <a:srgbClr val="000000"/>
                </a:solidFill>
                <a:latin typeface="Calibri" panose="020F0502020204030204" pitchFamily="34" charset="0"/>
              </a:rPr>
              <a:t>Educational attainment &amp; BIP         (0.13 &gt; 0.28)</a:t>
            </a:r>
          </a:p>
        </p:txBody>
      </p:sp>
      <p:pic>
        <p:nvPicPr>
          <p:cNvPr id="8" name="Picture 7" descr="A chart of different colored dots&#10;&#10;Description automatically generated with medium confidence">
            <a:extLst>
              <a:ext uri="{FF2B5EF4-FFF2-40B4-BE49-F238E27FC236}">
                <a16:creationId xmlns:a16="http://schemas.microsoft.com/office/drawing/2014/main" id="{B6A86FDA-6AFC-058C-C70A-BC50FC02A5FA}"/>
              </a:ext>
            </a:extLst>
          </p:cNvPr>
          <p:cNvPicPr>
            <a:picLocks noChangeAspect="1"/>
          </p:cNvPicPr>
          <p:nvPr/>
        </p:nvPicPr>
        <p:blipFill>
          <a:blip r:embed="rId3"/>
          <a:stretch>
            <a:fillRect/>
          </a:stretch>
        </p:blipFill>
        <p:spPr>
          <a:xfrm>
            <a:off x="2052424" y="2303013"/>
            <a:ext cx="7127734" cy="4080222"/>
          </a:xfrm>
          <a:prstGeom prst="rect">
            <a:avLst/>
          </a:prstGeom>
        </p:spPr>
      </p:pic>
      <p:sp>
        <p:nvSpPr>
          <p:cNvPr id="9" name="Rectangle 8">
            <a:extLst>
              <a:ext uri="{FF2B5EF4-FFF2-40B4-BE49-F238E27FC236}">
                <a16:creationId xmlns:a16="http://schemas.microsoft.com/office/drawing/2014/main" id="{A4E874D9-A726-C6CC-22AE-73D0DBB05D17}"/>
              </a:ext>
            </a:extLst>
          </p:cNvPr>
          <p:cNvSpPr/>
          <p:nvPr/>
        </p:nvSpPr>
        <p:spPr>
          <a:xfrm>
            <a:off x="8075613" y="3140261"/>
            <a:ext cx="1135680" cy="239432"/>
          </a:xfrm>
          <a:prstGeom prst="rect">
            <a:avLst/>
          </a:prstGeom>
          <a:noFill/>
          <a:ln w="254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C029DFF4-D1A1-4C65-775D-EA83E3A93248}"/>
              </a:ext>
            </a:extLst>
          </p:cNvPr>
          <p:cNvSpPr/>
          <p:nvPr/>
        </p:nvSpPr>
        <p:spPr>
          <a:xfrm>
            <a:off x="5970950" y="4941440"/>
            <a:ext cx="1135680" cy="239432"/>
          </a:xfrm>
          <a:prstGeom prst="rect">
            <a:avLst/>
          </a:prstGeom>
          <a:noFill/>
          <a:ln w="254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413478F7-1133-4541-89E4-A2A44F39709B}"/>
              </a:ext>
            </a:extLst>
          </p:cNvPr>
          <p:cNvSpPr txBox="1">
            <a:spLocks/>
          </p:cNvSpPr>
          <p:nvPr/>
        </p:nvSpPr>
        <p:spPr>
          <a:xfrm>
            <a:off x="8497672" y="4551102"/>
            <a:ext cx="2884811" cy="1134556"/>
          </a:xfrm>
          <a:prstGeom prst="rect">
            <a:avLst/>
          </a:prstGeom>
        </p:spPr>
        <p:txBody>
          <a:bodyPr vert="horz" wrap="square"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lnSpc>
                <a:spcPct val="100000"/>
              </a:lnSpc>
              <a:buFont typeface="Arial" panose="020B0604020202020204" pitchFamily="34" charset="0"/>
              <a:buChar char="•"/>
            </a:pPr>
            <a:r>
              <a:rPr lang="en-GB" sz="2000" dirty="0">
                <a:solidFill>
                  <a:srgbClr val="000000"/>
                </a:solidFill>
                <a:latin typeface="Calibri" panose="020F0502020204030204" pitchFamily="34" charset="0"/>
              </a:rPr>
              <a:t>Educational attainment &amp; SCZ       (0.02 &gt; 0.11)</a:t>
            </a:r>
          </a:p>
        </p:txBody>
      </p:sp>
    </p:spTree>
    <p:extLst>
      <p:ext uri="{BB962C8B-B14F-4D97-AF65-F5344CB8AC3E}">
        <p14:creationId xmlns:p14="http://schemas.microsoft.com/office/powerpoint/2010/main" val="2974445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DC6D35-3E0B-DE29-69E7-2DE1229DE9D6}"/>
              </a:ext>
            </a:extLst>
          </p:cNvPr>
          <p:cNvSpPr txBox="1"/>
          <p:nvPr/>
        </p:nvSpPr>
        <p:spPr>
          <a:xfrm>
            <a:off x="554071" y="800307"/>
            <a:ext cx="11062627" cy="1325563"/>
          </a:xfrm>
          <a:prstGeom prst="rect">
            <a:avLst/>
          </a:prstGeom>
        </p:spPr>
        <p:txBody>
          <a:bodyPr vert="horz" lIns="91440" tIns="45720" rIns="91440" bIns="45720" rtlCol="0" anchor="ctr">
            <a:noAutofit/>
          </a:bodyPr>
          <a:lstStyle/>
          <a:p>
            <a:pPr algn="l" fontAlgn="base">
              <a:spcBef>
                <a:spcPts val="600"/>
              </a:spcBef>
            </a:pPr>
            <a:r>
              <a:rPr lang="en-GB" sz="2800" b="1" dirty="0">
                <a:solidFill>
                  <a:srgbClr val="121212"/>
                </a:solidFill>
                <a:latin typeface="Helvetica Neue" panose="02000503000000020004" pitchFamily="2" charset="0"/>
              </a:rPr>
              <a:t>Removing transdiagnostic genetic effects from psychiatric disorders resulted in divergent patterns of genetic associations with biobehavioural traits.</a:t>
            </a:r>
          </a:p>
        </p:txBody>
      </p:sp>
      <p:pic>
        <p:nvPicPr>
          <p:cNvPr id="7" name="Picture 6" descr="A diagram of different colored dots&#10;&#10;Description automatically generated with medium confidence">
            <a:extLst>
              <a:ext uri="{FF2B5EF4-FFF2-40B4-BE49-F238E27FC236}">
                <a16:creationId xmlns:a16="http://schemas.microsoft.com/office/drawing/2014/main" id="{195C8D29-556E-264A-807A-EFCC6D2E2563}"/>
              </a:ext>
            </a:extLst>
          </p:cNvPr>
          <p:cNvPicPr>
            <a:picLocks noChangeAspect="1"/>
          </p:cNvPicPr>
          <p:nvPr/>
        </p:nvPicPr>
        <p:blipFill>
          <a:blip r:embed="rId3"/>
          <a:stretch>
            <a:fillRect/>
          </a:stretch>
        </p:blipFill>
        <p:spPr>
          <a:xfrm>
            <a:off x="947895" y="2237737"/>
            <a:ext cx="8254088" cy="4439924"/>
          </a:xfrm>
          <a:prstGeom prst="rect">
            <a:avLst/>
          </a:prstGeom>
        </p:spPr>
      </p:pic>
      <p:grpSp>
        <p:nvGrpSpPr>
          <p:cNvPr id="14" name="Group 13">
            <a:extLst>
              <a:ext uri="{FF2B5EF4-FFF2-40B4-BE49-F238E27FC236}">
                <a16:creationId xmlns:a16="http://schemas.microsoft.com/office/drawing/2014/main" id="{0F613121-DBDD-AD07-9EDE-2461F7F6E7B4}"/>
              </a:ext>
            </a:extLst>
          </p:cNvPr>
          <p:cNvGrpSpPr/>
          <p:nvPr/>
        </p:nvGrpSpPr>
        <p:grpSpPr>
          <a:xfrm>
            <a:off x="2824148" y="3058181"/>
            <a:ext cx="1294339" cy="1955780"/>
            <a:chOff x="2718943" y="3083596"/>
            <a:chExt cx="1294339" cy="1955780"/>
          </a:xfrm>
        </p:grpSpPr>
        <p:sp>
          <p:nvSpPr>
            <p:cNvPr id="8" name="Rectangle 7">
              <a:extLst>
                <a:ext uri="{FF2B5EF4-FFF2-40B4-BE49-F238E27FC236}">
                  <a16:creationId xmlns:a16="http://schemas.microsoft.com/office/drawing/2014/main" id="{9CE39CE0-79AD-F33E-7224-573FFD261DAF}"/>
                </a:ext>
              </a:extLst>
            </p:cNvPr>
            <p:cNvSpPr/>
            <p:nvPr/>
          </p:nvSpPr>
          <p:spPr>
            <a:xfrm>
              <a:off x="2718943" y="3083596"/>
              <a:ext cx="1294339" cy="292080"/>
            </a:xfrm>
            <a:prstGeom prst="rect">
              <a:avLst/>
            </a:prstGeom>
            <a:noFill/>
            <a:ln w="254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B4DA2161-BFE8-74A8-0B23-9C50BB2C1C0C}"/>
                </a:ext>
              </a:extLst>
            </p:cNvPr>
            <p:cNvSpPr/>
            <p:nvPr/>
          </p:nvSpPr>
          <p:spPr>
            <a:xfrm>
              <a:off x="2718943" y="3616996"/>
              <a:ext cx="1294339" cy="292080"/>
            </a:xfrm>
            <a:prstGeom prst="rect">
              <a:avLst/>
            </a:prstGeom>
            <a:noFill/>
            <a:ln w="254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8EF27FD0-18A7-61ED-B63E-0E1C8B02B43F}"/>
                </a:ext>
              </a:extLst>
            </p:cNvPr>
            <p:cNvSpPr/>
            <p:nvPr/>
          </p:nvSpPr>
          <p:spPr>
            <a:xfrm>
              <a:off x="2718943" y="4747296"/>
              <a:ext cx="1294339" cy="292080"/>
            </a:xfrm>
            <a:prstGeom prst="rect">
              <a:avLst/>
            </a:prstGeom>
            <a:noFill/>
            <a:ln w="254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1" name="Title 1">
            <a:extLst>
              <a:ext uri="{FF2B5EF4-FFF2-40B4-BE49-F238E27FC236}">
                <a16:creationId xmlns:a16="http://schemas.microsoft.com/office/drawing/2014/main" id="{700544FB-EC18-F2F9-12A9-76E1EEB081BA}"/>
              </a:ext>
            </a:extLst>
          </p:cNvPr>
          <p:cNvSpPr txBox="1">
            <a:spLocks/>
          </p:cNvSpPr>
          <p:nvPr/>
        </p:nvSpPr>
        <p:spPr>
          <a:xfrm>
            <a:off x="9254992" y="2967750"/>
            <a:ext cx="2662067" cy="1754131"/>
          </a:xfrm>
          <a:prstGeom prst="rect">
            <a:avLst/>
          </a:prstGeom>
        </p:spPr>
        <p:txBody>
          <a:bodyPr vert="horz" wrap="square"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lnSpc>
                <a:spcPct val="100000"/>
              </a:lnSpc>
              <a:buFont typeface="Arial" panose="020B0604020202020204" pitchFamily="34" charset="0"/>
              <a:buChar char="•"/>
            </a:pPr>
            <a:r>
              <a:rPr lang="en-GB" sz="1800" dirty="0">
                <a:solidFill>
                  <a:srgbClr val="000000"/>
                </a:solidFill>
                <a:latin typeface="Calibri" panose="020F0502020204030204" pitchFamily="34" charset="0"/>
              </a:rPr>
              <a:t>Cognitive performance (-0.10 &gt; 0.18)</a:t>
            </a:r>
          </a:p>
          <a:p>
            <a:pPr marL="342900" indent="-342900">
              <a:lnSpc>
                <a:spcPct val="100000"/>
              </a:lnSpc>
              <a:buFont typeface="Arial" panose="020B0604020202020204" pitchFamily="34" charset="0"/>
              <a:buChar char="•"/>
            </a:pPr>
            <a:r>
              <a:rPr lang="en-GB" sz="1800" dirty="0">
                <a:solidFill>
                  <a:srgbClr val="000000"/>
                </a:solidFill>
                <a:latin typeface="Calibri" panose="020F0502020204030204" pitchFamily="34" charset="0"/>
              </a:rPr>
              <a:t>Executive functioning (-0.18 &gt; 0.31)</a:t>
            </a:r>
          </a:p>
          <a:p>
            <a:pPr marL="342900" indent="-342900">
              <a:lnSpc>
                <a:spcPct val="100000"/>
              </a:lnSpc>
              <a:buFont typeface="Arial" panose="020B0604020202020204" pitchFamily="34" charset="0"/>
              <a:buChar char="•"/>
            </a:pPr>
            <a:r>
              <a:rPr lang="en-GB" sz="1800" dirty="0">
                <a:solidFill>
                  <a:srgbClr val="000000"/>
                </a:solidFill>
                <a:latin typeface="Calibri" panose="020F0502020204030204" pitchFamily="34" charset="0"/>
              </a:rPr>
              <a:t>Noncognitive skills      (-0.09 &gt; 0.22)</a:t>
            </a:r>
          </a:p>
        </p:txBody>
      </p:sp>
      <p:sp>
        <p:nvSpPr>
          <p:cNvPr id="2" name="Title 1">
            <a:extLst>
              <a:ext uri="{FF2B5EF4-FFF2-40B4-BE49-F238E27FC236}">
                <a16:creationId xmlns:a16="http://schemas.microsoft.com/office/drawing/2014/main" id="{2E83B5C0-6C77-99B9-073B-CA78D151D3B5}"/>
              </a:ext>
            </a:extLst>
          </p:cNvPr>
          <p:cNvSpPr txBox="1">
            <a:spLocks/>
          </p:cNvSpPr>
          <p:nvPr/>
        </p:nvSpPr>
        <p:spPr>
          <a:xfrm>
            <a:off x="9582941" y="2592156"/>
            <a:ext cx="2662067" cy="662644"/>
          </a:xfrm>
          <a:prstGeom prst="rect">
            <a:avLst/>
          </a:prstGeom>
        </p:spPr>
        <p:txBody>
          <a:bodyPr vert="horz" wrap="square"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n-GB" sz="1800" dirty="0">
                <a:solidFill>
                  <a:srgbClr val="000000"/>
                </a:solidFill>
                <a:latin typeface="Calibri" panose="020F0502020204030204" pitchFamily="34" charset="0"/>
              </a:rPr>
              <a:t>MDD </a:t>
            </a:r>
          </a:p>
        </p:txBody>
      </p:sp>
    </p:spTree>
    <p:extLst>
      <p:ext uri="{BB962C8B-B14F-4D97-AF65-F5344CB8AC3E}">
        <p14:creationId xmlns:p14="http://schemas.microsoft.com/office/powerpoint/2010/main" val="24551060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A2C1FB20-8926-19EE-6DFD-D7404124C040}"/>
              </a:ext>
            </a:extLst>
          </p:cNvPr>
          <p:cNvSpPr txBox="1">
            <a:spLocks/>
          </p:cNvSpPr>
          <p:nvPr/>
        </p:nvSpPr>
        <p:spPr>
          <a:xfrm>
            <a:off x="555409" y="555464"/>
            <a:ext cx="10506456" cy="101026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en-GB" sz="4000" b="1" dirty="0">
                <a:solidFill>
                  <a:srgbClr val="000000"/>
                </a:solidFill>
                <a:latin typeface="Calibri" panose="020F0502020204030204" pitchFamily="34" charset="0"/>
                <a:cs typeface="Calibri" panose="020F0502020204030204" pitchFamily="34" charset="0"/>
              </a:rPr>
              <a:t>G</a:t>
            </a:r>
            <a:r>
              <a:rPr lang="en-GB" sz="4000" b="1" i="0" u="none" strike="noStrike" dirty="0">
                <a:solidFill>
                  <a:srgbClr val="000000"/>
                </a:solidFill>
                <a:effectLst/>
                <a:latin typeface="Calibri" panose="020F0502020204030204" pitchFamily="34" charset="0"/>
                <a:cs typeface="Calibri" panose="020F0502020204030204" pitchFamily="34" charset="0"/>
              </a:rPr>
              <a:t>eneral factor of psychopathology, p </a:t>
            </a:r>
          </a:p>
        </p:txBody>
      </p:sp>
      <p:sp>
        <p:nvSpPr>
          <p:cNvPr id="2" name="TextBox 1">
            <a:extLst>
              <a:ext uri="{FF2B5EF4-FFF2-40B4-BE49-F238E27FC236}">
                <a16:creationId xmlns:a16="http://schemas.microsoft.com/office/drawing/2014/main" id="{FD31F284-83C1-34D6-DF1F-C1D917AAD05A}"/>
              </a:ext>
            </a:extLst>
          </p:cNvPr>
          <p:cNvSpPr txBox="1"/>
          <p:nvPr/>
        </p:nvSpPr>
        <p:spPr>
          <a:xfrm>
            <a:off x="448056" y="1971510"/>
            <a:ext cx="11045952" cy="954107"/>
          </a:xfrm>
          <a:prstGeom prst="rect">
            <a:avLst/>
          </a:prstGeom>
          <a:noFill/>
        </p:spPr>
        <p:txBody>
          <a:bodyPr wrap="square">
            <a:spAutoFit/>
          </a:bodyPr>
          <a:lstStyle/>
          <a:p>
            <a:pPr marL="285750" lvl="0" indent="-285750">
              <a:lnSpc>
                <a:spcPct val="10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Evidence for a great degree of genetic overlap between psychiatric diagnoses</a:t>
            </a:r>
          </a:p>
        </p:txBody>
      </p:sp>
      <p:pic>
        <p:nvPicPr>
          <p:cNvPr id="4" name="Picture 3" descr="A graph of a number of numbers&#10;&#10;Description automatically generated with medium confidence">
            <a:extLst>
              <a:ext uri="{FF2B5EF4-FFF2-40B4-BE49-F238E27FC236}">
                <a16:creationId xmlns:a16="http://schemas.microsoft.com/office/drawing/2014/main" id="{74DC4FEA-10D4-AC3A-ED2F-E3E92E0837EF}"/>
              </a:ext>
            </a:extLst>
          </p:cNvPr>
          <p:cNvPicPr>
            <a:picLocks noChangeAspect="1"/>
          </p:cNvPicPr>
          <p:nvPr/>
        </p:nvPicPr>
        <p:blipFill>
          <a:blip r:embed="rId3"/>
          <a:stretch>
            <a:fillRect/>
          </a:stretch>
        </p:blipFill>
        <p:spPr>
          <a:xfrm>
            <a:off x="3642794" y="2560059"/>
            <a:ext cx="4906411" cy="4076574"/>
          </a:xfrm>
          <a:prstGeom prst="rect">
            <a:avLst/>
          </a:prstGeom>
        </p:spPr>
      </p:pic>
      <p:sp>
        <p:nvSpPr>
          <p:cNvPr id="6" name="TextBox 5">
            <a:extLst>
              <a:ext uri="{FF2B5EF4-FFF2-40B4-BE49-F238E27FC236}">
                <a16:creationId xmlns:a16="http://schemas.microsoft.com/office/drawing/2014/main" id="{36A9A845-4172-1FB3-09F7-62CAE7BC1F6F}"/>
              </a:ext>
            </a:extLst>
          </p:cNvPr>
          <p:cNvSpPr txBox="1"/>
          <p:nvPr/>
        </p:nvSpPr>
        <p:spPr>
          <a:xfrm>
            <a:off x="9009438" y="6302536"/>
            <a:ext cx="2358723" cy="369332"/>
          </a:xfrm>
          <a:prstGeom prst="rect">
            <a:avLst/>
          </a:prstGeom>
          <a:noFill/>
        </p:spPr>
        <p:txBody>
          <a:bodyPr wrap="none" rtlCol="0">
            <a:spAutoFit/>
          </a:bodyPr>
          <a:lstStyle/>
          <a:p>
            <a:r>
              <a:rPr lang="en-GB" i="1" dirty="0" err="1">
                <a:solidFill>
                  <a:srgbClr val="002060"/>
                </a:solidFill>
                <a:latin typeface="Calibri" panose="020F0502020204030204" pitchFamily="34" charset="0"/>
                <a:cs typeface="Calibri" panose="020F0502020204030204" pitchFamily="34" charset="0"/>
              </a:rPr>
              <a:t>Grotzinger</a:t>
            </a:r>
            <a:r>
              <a:rPr lang="en-GB" i="1" dirty="0">
                <a:solidFill>
                  <a:srgbClr val="002060"/>
                </a:solidFill>
                <a:latin typeface="Calibri" panose="020F0502020204030204" pitchFamily="34" charset="0"/>
                <a:cs typeface="Calibri" panose="020F0502020204030204" pitchFamily="34" charset="0"/>
              </a:rPr>
              <a:t> et al. (2022)</a:t>
            </a:r>
          </a:p>
        </p:txBody>
      </p:sp>
      <p:sp>
        <p:nvSpPr>
          <p:cNvPr id="3" name="Oval 2">
            <a:extLst>
              <a:ext uri="{FF2B5EF4-FFF2-40B4-BE49-F238E27FC236}">
                <a16:creationId xmlns:a16="http://schemas.microsoft.com/office/drawing/2014/main" id="{517EC0BF-61D6-3688-7192-2B1F7D0EBA6D}"/>
              </a:ext>
            </a:extLst>
          </p:cNvPr>
          <p:cNvSpPr/>
          <p:nvPr/>
        </p:nvSpPr>
        <p:spPr>
          <a:xfrm>
            <a:off x="6974814" y="6089169"/>
            <a:ext cx="582732" cy="398033"/>
          </a:xfrm>
          <a:prstGeom prst="ellipse">
            <a:avLst/>
          </a:prstGeom>
          <a:noFill/>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B050"/>
              </a:solidFill>
            </a:endParaRPr>
          </a:p>
        </p:txBody>
      </p:sp>
      <p:sp>
        <p:nvSpPr>
          <p:cNvPr id="5" name="Title 1">
            <a:extLst>
              <a:ext uri="{FF2B5EF4-FFF2-40B4-BE49-F238E27FC236}">
                <a16:creationId xmlns:a16="http://schemas.microsoft.com/office/drawing/2014/main" id="{1BDAFD14-0653-2246-EF34-EE1668F7831C}"/>
              </a:ext>
            </a:extLst>
          </p:cNvPr>
          <p:cNvSpPr txBox="1">
            <a:spLocks/>
          </p:cNvSpPr>
          <p:nvPr/>
        </p:nvSpPr>
        <p:spPr>
          <a:xfrm>
            <a:off x="8996414" y="4530202"/>
            <a:ext cx="2884811" cy="1757983"/>
          </a:xfrm>
          <a:prstGeom prst="rect">
            <a:avLst/>
          </a:prstGeom>
        </p:spPr>
        <p:txBody>
          <a:bodyPr vert="horz" wrap="square"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n-GB" sz="1800" dirty="0" err="1">
                <a:solidFill>
                  <a:srgbClr val="000000"/>
                </a:solidFill>
                <a:latin typeface="Calibri" panose="020F0502020204030204" pitchFamily="34" charset="0"/>
              </a:rPr>
              <a:t>rg</a:t>
            </a:r>
            <a:r>
              <a:rPr lang="en-GB" sz="1800" dirty="0">
                <a:solidFill>
                  <a:srgbClr val="000000"/>
                </a:solidFill>
                <a:latin typeface="Calibri" panose="020F0502020204030204" pitchFamily="34" charset="0"/>
              </a:rPr>
              <a:t> between </a:t>
            </a:r>
          </a:p>
          <a:p>
            <a:pPr>
              <a:lnSpc>
                <a:spcPct val="100000"/>
              </a:lnSpc>
            </a:pPr>
            <a:r>
              <a:rPr lang="en-GB" sz="1800" dirty="0">
                <a:solidFill>
                  <a:srgbClr val="000000"/>
                </a:solidFill>
                <a:latin typeface="Calibri" panose="020F0502020204030204" pitchFamily="34" charset="0"/>
              </a:rPr>
              <a:t>MDD &amp; ANX = </a:t>
            </a:r>
            <a:r>
              <a:rPr lang="en-GB" sz="2000" dirty="0">
                <a:solidFill>
                  <a:srgbClr val="000000"/>
                </a:solidFill>
                <a:latin typeface="Calibri" panose="020F0502020204030204" pitchFamily="34" charset="0"/>
              </a:rPr>
              <a:t>0.87</a:t>
            </a:r>
          </a:p>
          <a:p>
            <a:pPr>
              <a:lnSpc>
                <a:spcPct val="100000"/>
              </a:lnSpc>
            </a:pPr>
            <a:r>
              <a:rPr lang="en-GB" sz="2000" dirty="0">
                <a:solidFill>
                  <a:srgbClr val="000000"/>
                </a:solidFill>
                <a:latin typeface="Calibri" panose="020F0502020204030204" pitchFamily="34" charset="0"/>
              </a:rPr>
              <a:t>PTSD &amp; ADHD = 0.78</a:t>
            </a:r>
          </a:p>
          <a:p>
            <a:pPr>
              <a:lnSpc>
                <a:spcPct val="100000"/>
              </a:lnSpc>
            </a:pPr>
            <a:r>
              <a:rPr lang="en-GB" sz="2000" dirty="0">
                <a:solidFill>
                  <a:srgbClr val="000000"/>
                </a:solidFill>
                <a:latin typeface="Calibri" panose="020F0502020204030204" pitchFamily="34" charset="0"/>
              </a:rPr>
              <a:t>MDD &amp; PTSD = 0.75</a:t>
            </a:r>
          </a:p>
          <a:p>
            <a:pPr>
              <a:lnSpc>
                <a:spcPct val="100000"/>
              </a:lnSpc>
            </a:pPr>
            <a:r>
              <a:rPr lang="en-GB" sz="2000" dirty="0">
                <a:solidFill>
                  <a:srgbClr val="000000"/>
                </a:solidFill>
                <a:latin typeface="Calibri" panose="020F0502020204030204" pitchFamily="34" charset="0"/>
              </a:rPr>
              <a:t>SCZ &amp; BIP = 0.68</a:t>
            </a:r>
          </a:p>
          <a:p>
            <a:pPr marL="342900" indent="-342900">
              <a:lnSpc>
                <a:spcPct val="100000"/>
              </a:lnSpc>
              <a:buFont typeface="Arial" panose="020B0604020202020204" pitchFamily="34" charset="0"/>
              <a:buChar char="•"/>
            </a:pPr>
            <a:endParaRPr lang="en-GB" sz="2000" dirty="0">
              <a:solidFill>
                <a:srgbClr val="000000"/>
              </a:solidFill>
              <a:latin typeface="Calibri" panose="020F0502020204030204" pitchFamily="34" charset="0"/>
            </a:endParaRPr>
          </a:p>
          <a:p>
            <a:pPr marL="342900" indent="-342900">
              <a:lnSpc>
                <a:spcPct val="100000"/>
              </a:lnSpc>
              <a:buFont typeface="Arial" panose="020B0604020202020204" pitchFamily="34" charset="0"/>
              <a:buChar char="•"/>
            </a:pPr>
            <a:endParaRPr lang="en-GB" sz="2400" i="1" dirty="0">
              <a:solidFill>
                <a:srgbClr val="000000"/>
              </a:solidFill>
              <a:latin typeface="Calibri" panose="020F0502020204030204" pitchFamily="34" charset="0"/>
            </a:endParaRPr>
          </a:p>
        </p:txBody>
      </p:sp>
      <p:sp>
        <p:nvSpPr>
          <p:cNvPr id="7" name="Oval 6">
            <a:extLst>
              <a:ext uri="{FF2B5EF4-FFF2-40B4-BE49-F238E27FC236}">
                <a16:creationId xmlns:a16="http://schemas.microsoft.com/office/drawing/2014/main" id="{89C2F134-D5C1-3DFE-257C-4DC7A9FE5764}"/>
              </a:ext>
            </a:extLst>
          </p:cNvPr>
          <p:cNvSpPr/>
          <p:nvPr/>
        </p:nvSpPr>
        <p:spPr>
          <a:xfrm>
            <a:off x="6026452" y="5448979"/>
            <a:ext cx="582732" cy="398033"/>
          </a:xfrm>
          <a:prstGeom prst="ellipse">
            <a:avLst/>
          </a:prstGeom>
          <a:noFill/>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B050"/>
              </a:solidFill>
            </a:endParaRPr>
          </a:p>
        </p:txBody>
      </p:sp>
      <p:sp>
        <p:nvSpPr>
          <p:cNvPr id="8" name="Oval 7">
            <a:extLst>
              <a:ext uri="{FF2B5EF4-FFF2-40B4-BE49-F238E27FC236}">
                <a16:creationId xmlns:a16="http://schemas.microsoft.com/office/drawing/2014/main" id="{E4C9F653-B875-E132-0A25-A4C40C6C6F27}"/>
              </a:ext>
            </a:extLst>
          </p:cNvPr>
          <p:cNvSpPr/>
          <p:nvPr/>
        </p:nvSpPr>
        <p:spPr>
          <a:xfrm>
            <a:off x="6651314" y="5740721"/>
            <a:ext cx="582732" cy="398033"/>
          </a:xfrm>
          <a:prstGeom prst="ellipse">
            <a:avLst/>
          </a:prstGeom>
          <a:noFill/>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B050"/>
              </a:solidFill>
            </a:endParaRPr>
          </a:p>
        </p:txBody>
      </p:sp>
      <p:sp>
        <p:nvSpPr>
          <p:cNvPr id="9" name="Oval 8">
            <a:extLst>
              <a:ext uri="{FF2B5EF4-FFF2-40B4-BE49-F238E27FC236}">
                <a16:creationId xmlns:a16="http://schemas.microsoft.com/office/drawing/2014/main" id="{7482D605-51D9-44E0-FBD6-0234B8639DB5}"/>
              </a:ext>
            </a:extLst>
          </p:cNvPr>
          <p:cNvSpPr/>
          <p:nvPr/>
        </p:nvSpPr>
        <p:spPr>
          <a:xfrm>
            <a:off x="5084344" y="4223363"/>
            <a:ext cx="582732" cy="398033"/>
          </a:xfrm>
          <a:prstGeom prst="ellipse">
            <a:avLst/>
          </a:prstGeom>
          <a:noFill/>
          <a:ln w="38100">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B050"/>
              </a:solidFill>
            </a:endParaRPr>
          </a:p>
        </p:txBody>
      </p:sp>
    </p:spTree>
    <p:extLst>
      <p:ext uri="{BB962C8B-B14F-4D97-AF65-F5344CB8AC3E}">
        <p14:creationId xmlns:p14="http://schemas.microsoft.com/office/powerpoint/2010/main" val="375122171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0DC6D35-3E0B-DE29-69E7-2DE1229DE9D6}"/>
              </a:ext>
            </a:extLst>
          </p:cNvPr>
          <p:cNvSpPr txBox="1"/>
          <p:nvPr/>
        </p:nvSpPr>
        <p:spPr>
          <a:xfrm>
            <a:off x="554071" y="800307"/>
            <a:ext cx="11062627" cy="1325563"/>
          </a:xfrm>
          <a:prstGeom prst="rect">
            <a:avLst/>
          </a:prstGeom>
        </p:spPr>
        <p:txBody>
          <a:bodyPr vert="horz" lIns="91440" tIns="45720" rIns="91440" bIns="45720" rtlCol="0" anchor="ctr">
            <a:noAutofit/>
          </a:bodyPr>
          <a:lstStyle/>
          <a:p>
            <a:pPr algn="l" fontAlgn="base">
              <a:spcBef>
                <a:spcPts val="600"/>
              </a:spcBef>
            </a:pPr>
            <a:r>
              <a:rPr lang="en-GB" sz="2800" b="1" dirty="0">
                <a:solidFill>
                  <a:srgbClr val="121212"/>
                </a:solidFill>
                <a:latin typeface="Helvetica Neue" panose="02000503000000020004" pitchFamily="2" charset="0"/>
              </a:rPr>
              <a:t>Removing transdiagnostic genetic effects from psychiatric disorders resulted in divergent patterns of genetic associations with biobehavioural traits.</a:t>
            </a:r>
          </a:p>
        </p:txBody>
      </p:sp>
      <p:sp>
        <p:nvSpPr>
          <p:cNvPr id="2" name="Title 1">
            <a:extLst>
              <a:ext uri="{FF2B5EF4-FFF2-40B4-BE49-F238E27FC236}">
                <a16:creationId xmlns:a16="http://schemas.microsoft.com/office/drawing/2014/main" id="{F6FB4B97-71D1-C365-1510-DF5802E946EC}"/>
              </a:ext>
            </a:extLst>
          </p:cNvPr>
          <p:cNvSpPr txBox="1">
            <a:spLocks/>
          </p:cNvSpPr>
          <p:nvPr/>
        </p:nvSpPr>
        <p:spPr>
          <a:xfrm>
            <a:off x="9670647" y="2465501"/>
            <a:ext cx="2773949" cy="1671693"/>
          </a:xfrm>
          <a:prstGeom prst="rect">
            <a:avLst/>
          </a:prstGeom>
        </p:spPr>
        <p:txBody>
          <a:bodyPr vert="horz" wrap="square"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lnSpc>
                <a:spcPct val="100000"/>
              </a:lnSpc>
              <a:buFont typeface="Arial" panose="020B0604020202020204" pitchFamily="34" charset="0"/>
              <a:buChar char="•"/>
            </a:pPr>
            <a:r>
              <a:rPr lang="en-GB" sz="1600" dirty="0">
                <a:solidFill>
                  <a:srgbClr val="000000"/>
                </a:solidFill>
                <a:latin typeface="Calibri" panose="020F0502020204030204" pitchFamily="34" charset="0"/>
              </a:rPr>
              <a:t>Risk-taking  </a:t>
            </a:r>
          </a:p>
          <a:p>
            <a:pPr>
              <a:lnSpc>
                <a:spcPct val="100000"/>
              </a:lnSpc>
            </a:pPr>
            <a:r>
              <a:rPr lang="en-GB" sz="1600" dirty="0">
                <a:solidFill>
                  <a:srgbClr val="000000"/>
                </a:solidFill>
                <a:latin typeface="Calibri" panose="020F0502020204030204" pitchFamily="34" charset="0"/>
              </a:rPr>
              <a:t>        (0.14 &gt; -0.26)</a:t>
            </a:r>
          </a:p>
          <a:p>
            <a:pPr marL="342900" indent="-342900">
              <a:lnSpc>
                <a:spcPct val="100000"/>
              </a:lnSpc>
              <a:buFont typeface="Arial" panose="020B0604020202020204" pitchFamily="34" charset="0"/>
              <a:buChar char="•"/>
            </a:pPr>
            <a:r>
              <a:rPr lang="en-GB" sz="1600" dirty="0">
                <a:solidFill>
                  <a:srgbClr val="000000"/>
                </a:solidFill>
                <a:latin typeface="Calibri" panose="020F0502020204030204" pitchFamily="34" charset="0"/>
              </a:rPr>
              <a:t>Risk tolerance                (0.07 &gt; -0.39)</a:t>
            </a:r>
          </a:p>
          <a:p>
            <a:pPr marL="342900" indent="-342900">
              <a:lnSpc>
                <a:spcPct val="100000"/>
              </a:lnSpc>
              <a:buFont typeface="Arial" panose="020B0604020202020204" pitchFamily="34" charset="0"/>
              <a:buChar char="•"/>
            </a:pPr>
            <a:r>
              <a:rPr lang="en-GB" sz="1600" dirty="0">
                <a:solidFill>
                  <a:srgbClr val="000000"/>
                </a:solidFill>
                <a:latin typeface="Calibri" panose="020F0502020204030204" pitchFamily="34" charset="0"/>
              </a:rPr>
              <a:t>No of sexual partners  (0.22 &gt; -0.29)</a:t>
            </a:r>
          </a:p>
          <a:p>
            <a:pPr marL="342900" indent="-342900">
              <a:lnSpc>
                <a:spcPct val="100000"/>
              </a:lnSpc>
              <a:buFont typeface="Arial" panose="020B0604020202020204" pitchFamily="34" charset="0"/>
              <a:buChar char="•"/>
            </a:pPr>
            <a:endParaRPr lang="en-GB" sz="2400" i="1" dirty="0">
              <a:solidFill>
                <a:srgbClr val="000000"/>
              </a:solidFill>
              <a:latin typeface="Calibri" panose="020F0502020204030204" pitchFamily="34" charset="0"/>
            </a:endParaRPr>
          </a:p>
        </p:txBody>
      </p:sp>
      <p:pic>
        <p:nvPicPr>
          <p:cNvPr id="8" name="Picture 7" descr="A chart of different colored dots&#10;&#10;Description automatically generated with medium confidence">
            <a:extLst>
              <a:ext uri="{FF2B5EF4-FFF2-40B4-BE49-F238E27FC236}">
                <a16:creationId xmlns:a16="http://schemas.microsoft.com/office/drawing/2014/main" id="{2019E955-9A2A-BA9F-4DAD-A711F1A2CCA8}"/>
              </a:ext>
            </a:extLst>
          </p:cNvPr>
          <p:cNvPicPr>
            <a:picLocks noChangeAspect="1"/>
          </p:cNvPicPr>
          <p:nvPr/>
        </p:nvPicPr>
        <p:blipFill>
          <a:blip r:embed="rId3"/>
          <a:stretch>
            <a:fillRect/>
          </a:stretch>
        </p:blipFill>
        <p:spPr>
          <a:xfrm>
            <a:off x="1736202" y="2279931"/>
            <a:ext cx="7772400" cy="4311857"/>
          </a:xfrm>
          <a:prstGeom prst="rect">
            <a:avLst/>
          </a:prstGeom>
        </p:spPr>
      </p:pic>
      <p:sp>
        <p:nvSpPr>
          <p:cNvPr id="6" name="Rectangle 5">
            <a:extLst>
              <a:ext uri="{FF2B5EF4-FFF2-40B4-BE49-F238E27FC236}">
                <a16:creationId xmlns:a16="http://schemas.microsoft.com/office/drawing/2014/main" id="{312131B0-0D2A-49F6-DBF3-3BF5E841E588}"/>
              </a:ext>
            </a:extLst>
          </p:cNvPr>
          <p:cNvSpPr/>
          <p:nvPr/>
        </p:nvSpPr>
        <p:spPr>
          <a:xfrm>
            <a:off x="6096959" y="2457795"/>
            <a:ext cx="1206667" cy="736817"/>
          </a:xfrm>
          <a:prstGeom prst="rect">
            <a:avLst/>
          </a:prstGeom>
          <a:noFill/>
          <a:ln w="25400">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DBC6A359-3DDE-06C2-20B7-87AD2B9570C4}"/>
              </a:ext>
            </a:extLst>
          </p:cNvPr>
          <p:cNvSpPr/>
          <p:nvPr/>
        </p:nvSpPr>
        <p:spPr>
          <a:xfrm>
            <a:off x="2801073" y="4340572"/>
            <a:ext cx="1165089" cy="736817"/>
          </a:xfrm>
          <a:prstGeom prst="rect">
            <a:avLst/>
          </a:prstGeom>
          <a:noFill/>
          <a:ln w="25400">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Title 1">
            <a:extLst>
              <a:ext uri="{FF2B5EF4-FFF2-40B4-BE49-F238E27FC236}">
                <a16:creationId xmlns:a16="http://schemas.microsoft.com/office/drawing/2014/main" id="{4A00E060-644A-D7D3-ED0B-7BE017208772}"/>
              </a:ext>
            </a:extLst>
          </p:cNvPr>
          <p:cNvSpPr txBox="1">
            <a:spLocks/>
          </p:cNvSpPr>
          <p:nvPr/>
        </p:nvSpPr>
        <p:spPr>
          <a:xfrm>
            <a:off x="8584557" y="4887722"/>
            <a:ext cx="2418932" cy="1671693"/>
          </a:xfrm>
          <a:prstGeom prst="rect">
            <a:avLst/>
          </a:prstGeom>
        </p:spPr>
        <p:txBody>
          <a:bodyPr vert="horz" wrap="square"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342900" indent="-342900">
              <a:lnSpc>
                <a:spcPct val="100000"/>
              </a:lnSpc>
              <a:buFont typeface="Arial" panose="020B0604020202020204" pitchFamily="34" charset="0"/>
              <a:buChar char="•"/>
            </a:pPr>
            <a:r>
              <a:rPr lang="en-GB" sz="1600" dirty="0">
                <a:solidFill>
                  <a:srgbClr val="000000"/>
                </a:solidFill>
                <a:latin typeface="Calibri" panose="020F0502020204030204" pitchFamily="34" charset="0"/>
              </a:rPr>
              <a:t>Risk-taking  </a:t>
            </a:r>
          </a:p>
          <a:p>
            <a:pPr>
              <a:lnSpc>
                <a:spcPct val="100000"/>
              </a:lnSpc>
            </a:pPr>
            <a:r>
              <a:rPr lang="en-GB" sz="1600" dirty="0">
                <a:solidFill>
                  <a:srgbClr val="000000"/>
                </a:solidFill>
                <a:latin typeface="Calibri" panose="020F0502020204030204" pitchFamily="34" charset="0"/>
              </a:rPr>
              <a:t>        (0.19 &gt; -0.23)</a:t>
            </a:r>
          </a:p>
          <a:p>
            <a:pPr marL="342900" indent="-342900">
              <a:lnSpc>
                <a:spcPct val="100000"/>
              </a:lnSpc>
              <a:buFont typeface="Arial" panose="020B0604020202020204" pitchFamily="34" charset="0"/>
              <a:buChar char="•"/>
            </a:pPr>
            <a:r>
              <a:rPr lang="en-GB" sz="1600" dirty="0">
                <a:solidFill>
                  <a:srgbClr val="000000"/>
                </a:solidFill>
                <a:latin typeface="Calibri" panose="020F0502020204030204" pitchFamily="34" charset="0"/>
              </a:rPr>
              <a:t>Risk tolerance                (0.14 &gt; -0.29)</a:t>
            </a:r>
          </a:p>
          <a:p>
            <a:pPr marL="342900" indent="-342900">
              <a:lnSpc>
                <a:spcPct val="100000"/>
              </a:lnSpc>
              <a:buFont typeface="Arial" panose="020B0604020202020204" pitchFamily="34" charset="0"/>
              <a:buChar char="•"/>
            </a:pPr>
            <a:r>
              <a:rPr lang="en-GB" sz="1600" dirty="0">
                <a:solidFill>
                  <a:srgbClr val="000000"/>
                </a:solidFill>
                <a:latin typeface="Calibri" panose="020F0502020204030204" pitchFamily="34" charset="0"/>
              </a:rPr>
              <a:t>No of sexual partners  (0.24 &gt; -0.28)</a:t>
            </a:r>
          </a:p>
          <a:p>
            <a:pPr marL="342900" indent="-342900">
              <a:lnSpc>
                <a:spcPct val="100000"/>
              </a:lnSpc>
              <a:buFont typeface="Arial" panose="020B0604020202020204" pitchFamily="34" charset="0"/>
              <a:buChar char="•"/>
            </a:pPr>
            <a:endParaRPr lang="en-GB" sz="2400" i="1" dirty="0">
              <a:solidFill>
                <a:srgbClr val="000000"/>
              </a:solidFill>
              <a:latin typeface="Calibri" panose="020F0502020204030204" pitchFamily="34" charset="0"/>
            </a:endParaRPr>
          </a:p>
        </p:txBody>
      </p:sp>
      <p:sp>
        <p:nvSpPr>
          <p:cNvPr id="11" name="Title 1">
            <a:extLst>
              <a:ext uri="{FF2B5EF4-FFF2-40B4-BE49-F238E27FC236}">
                <a16:creationId xmlns:a16="http://schemas.microsoft.com/office/drawing/2014/main" id="{B826F2CA-D77D-B94B-1127-51A265C34DD9}"/>
              </a:ext>
            </a:extLst>
          </p:cNvPr>
          <p:cNvSpPr txBox="1">
            <a:spLocks/>
          </p:cNvSpPr>
          <p:nvPr/>
        </p:nvSpPr>
        <p:spPr>
          <a:xfrm>
            <a:off x="9998538" y="2136844"/>
            <a:ext cx="721489" cy="398932"/>
          </a:xfrm>
          <a:prstGeom prst="rect">
            <a:avLst/>
          </a:prstGeom>
        </p:spPr>
        <p:txBody>
          <a:bodyPr vert="horz" wrap="square"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n-GB" sz="1600" dirty="0">
                <a:solidFill>
                  <a:srgbClr val="000000"/>
                </a:solidFill>
                <a:latin typeface="Calibri" panose="020F0502020204030204" pitchFamily="34" charset="0"/>
              </a:rPr>
              <a:t>ANX</a:t>
            </a:r>
          </a:p>
        </p:txBody>
      </p:sp>
      <p:sp>
        <p:nvSpPr>
          <p:cNvPr id="13" name="Title 1">
            <a:extLst>
              <a:ext uri="{FF2B5EF4-FFF2-40B4-BE49-F238E27FC236}">
                <a16:creationId xmlns:a16="http://schemas.microsoft.com/office/drawing/2014/main" id="{3CF65178-1A51-B363-F739-0316B652C604}"/>
              </a:ext>
            </a:extLst>
          </p:cNvPr>
          <p:cNvSpPr txBox="1">
            <a:spLocks/>
          </p:cNvSpPr>
          <p:nvPr/>
        </p:nvSpPr>
        <p:spPr>
          <a:xfrm>
            <a:off x="8920220" y="4514292"/>
            <a:ext cx="721489" cy="398932"/>
          </a:xfrm>
          <a:prstGeom prst="rect">
            <a:avLst/>
          </a:prstGeom>
        </p:spPr>
        <p:txBody>
          <a:bodyPr vert="horz" wrap="square"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n-GB" sz="1600" dirty="0">
                <a:solidFill>
                  <a:srgbClr val="000000"/>
                </a:solidFill>
                <a:latin typeface="Calibri" panose="020F0502020204030204" pitchFamily="34" charset="0"/>
              </a:rPr>
              <a:t>MDD</a:t>
            </a:r>
          </a:p>
        </p:txBody>
      </p:sp>
      <p:sp>
        <p:nvSpPr>
          <p:cNvPr id="14" name="Rectangle 13">
            <a:extLst>
              <a:ext uri="{FF2B5EF4-FFF2-40B4-BE49-F238E27FC236}">
                <a16:creationId xmlns:a16="http://schemas.microsoft.com/office/drawing/2014/main" id="{87B619DF-FD9E-6A36-69D0-678A2016951E}"/>
              </a:ext>
            </a:extLst>
          </p:cNvPr>
          <p:cNvSpPr/>
          <p:nvPr/>
        </p:nvSpPr>
        <p:spPr>
          <a:xfrm>
            <a:off x="9641709" y="2112252"/>
            <a:ext cx="2419111" cy="1985186"/>
          </a:xfrm>
          <a:prstGeom prst="rect">
            <a:avLst/>
          </a:prstGeom>
          <a:noFill/>
          <a:ln w="25400">
            <a:solidFill>
              <a:schemeClr val="accent5">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0FA499F4-8072-54EB-5086-339A5DCB20AC}"/>
              </a:ext>
            </a:extLst>
          </p:cNvPr>
          <p:cNvSpPr/>
          <p:nvPr/>
        </p:nvSpPr>
        <p:spPr>
          <a:xfrm>
            <a:off x="8584377" y="4456417"/>
            <a:ext cx="2419111" cy="1985186"/>
          </a:xfrm>
          <a:prstGeom prst="rect">
            <a:avLst/>
          </a:prstGeom>
          <a:noFill/>
          <a:ln w="25400">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73039542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FBD70A8-DCB9-7689-6850-195F96C60458}"/>
              </a:ext>
            </a:extLst>
          </p:cNvPr>
          <p:cNvSpPr txBox="1"/>
          <p:nvPr/>
        </p:nvSpPr>
        <p:spPr>
          <a:xfrm>
            <a:off x="562355" y="566738"/>
            <a:ext cx="7494161" cy="132556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600" b="1" kern="1200" dirty="0">
                <a:solidFill>
                  <a:schemeClr val="tx1"/>
                </a:solidFill>
                <a:effectLst/>
                <a:ea typeface="+mj-ea"/>
                <a:cs typeface="+mj-cs"/>
              </a:rPr>
              <a:t>Next steps</a:t>
            </a:r>
          </a:p>
        </p:txBody>
      </p:sp>
      <p:sp>
        <p:nvSpPr>
          <p:cNvPr id="3" name="TextBox 2">
            <a:extLst>
              <a:ext uri="{FF2B5EF4-FFF2-40B4-BE49-F238E27FC236}">
                <a16:creationId xmlns:a16="http://schemas.microsoft.com/office/drawing/2014/main" id="{C4A487D1-10CB-5348-A196-C1327E9BDFA3}"/>
              </a:ext>
            </a:extLst>
          </p:cNvPr>
          <p:cNvSpPr txBox="1"/>
          <p:nvPr/>
        </p:nvSpPr>
        <p:spPr>
          <a:xfrm>
            <a:off x="448054" y="3661740"/>
            <a:ext cx="11373831" cy="2974191"/>
          </a:xfrm>
          <a:prstGeom prst="rect">
            <a:avLst/>
          </a:prstGeom>
        </p:spPr>
        <p:txBody>
          <a:bodyPr vert="horz" lIns="91440" tIns="45720" rIns="91440" bIns="45720" rtlCol="0">
            <a:noAutofit/>
          </a:bodyPr>
          <a:lstStyle/>
          <a:p>
            <a:pPr>
              <a:lnSpc>
                <a:spcPct val="150000"/>
              </a:lnSpc>
            </a:pPr>
            <a:endParaRPr lang="en-GB" dirty="0">
              <a:solidFill>
                <a:srgbClr val="000000"/>
              </a:solidFill>
              <a:latin typeface="Calibri" panose="020F0502020204030204" pitchFamily="34" charset="0"/>
              <a:ea typeface="Times New Roman" panose="02020603050405020304" pitchFamily="18" charset="0"/>
            </a:endParaRPr>
          </a:p>
        </p:txBody>
      </p:sp>
    </p:spTree>
    <p:extLst>
      <p:ext uri="{BB962C8B-B14F-4D97-AF65-F5344CB8AC3E}">
        <p14:creationId xmlns:p14="http://schemas.microsoft.com/office/powerpoint/2010/main" val="273184704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FBD70A8-DCB9-7689-6850-195F96C60458}"/>
              </a:ext>
            </a:extLst>
          </p:cNvPr>
          <p:cNvSpPr txBox="1"/>
          <p:nvPr/>
        </p:nvSpPr>
        <p:spPr>
          <a:xfrm>
            <a:off x="562355" y="566738"/>
            <a:ext cx="7494161" cy="132556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600" b="1" kern="1200" dirty="0">
                <a:solidFill>
                  <a:schemeClr val="tx1"/>
                </a:solidFill>
                <a:effectLst/>
                <a:ea typeface="+mj-ea"/>
                <a:cs typeface="+mj-cs"/>
              </a:rPr>
              <a:t>Next steps</a:t>
            </a:r>
          </a:p>
        </p:txBody>
      </p:sp>
      <p:sp>
        <p:nvSpPr>
          <p:cNvPr id="3" name="TextBox 2">
            <a:extLst>
              <a:ext uri="{FF2B5EF4-FFF2-40B4-BE49-F238E27FC236}">
                <a16:creationId xmlns:a16="http://schemas.microsoft.com/office/drawing/2014/main" id="{C4A487D1-10CB-5348-A196-C1327E9BDFA3}"/>
              </a:ext>
            </a:extLst>
          </p:cNvPr>
          <p:cNvSpPr txBox="1"/>
          <p:nvPr/>
        </p:nvSpPr>
        <p:spPr>
          <a:xfrm>
            <a:off x="448054" y="3661740"/>
            <a:ext cx="11373831" cy="2974191"/>
          </a:xfrm>
          <a:prstGeom prst="rect">
            <a:avLst/>
          </a:prstGeom>
        </p:spPr>
        <p:txBody>
          <a:bodyPr vert="horz" lIns="91440" tIns="45720" rIns="91440" bIns="45720" rtlCol="0">
            <a:noAutofit/>
          </a:bodyPr>
          <a:lstStyle/>
          <a:p>
            <a:pPr>
              <a:lnSpc>
                <a:spcPct val="150000"/>
              </a:lnSpc>
            </a:pPr>
            <a:endParaRPr lang="en-GB" dirty="0">
              <a:solidFill>
                <a:srgbClr val="000000"/>
              </a:solidFill>
              <a:latin typeface="Calibri" panose="020F0502020204030204" pitchFamily="34" charset="0"/>
              <a:ea typeface="Times New Roman" panose="02020603050405020304" pitchFamily="18" charset="0"/>
            </a:endParaRPr>
          </a:p>
        </p:txBody>
      </p:sp>
      <p:sp>
        <p:nvSpPr>
          <p:cNvPr id="2" name="Title 1">
            <a:extLst>
              <a:ext uri="{FF2B5EF4-FFF2-40B4-BE49-F238E27FC236}">
                <a16:creationId xmlns:a16="http://schemas.microsoft.com/office/drawing/2014/main" id="{D7AC5B25-766C-B7E7-E662-505C241DD54C}"/>
              </a:ext>
            </a:extLst>
          </p:cNvPr>
          <p:cNvSpPr txBox="1">
            <a:spLocks/>
          </p:cNvSpPr>
          <p:nvPr/>
        </p:nvSpPr>
        <p:spPr>
          <a:xfrm>
            <a:off x="557213" y="1950286"/>
            <a:ext cx="8837432" cy="1010264"/>
          </a:xfrm>
          <a:prstGeom prst="rect">
            <a:avLst/>
          </a:prstGeom>
        </p:spPr>
        <p:txBody>
          <a:bodyPr vert="horz" wrap="square"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n-GB" sz="2800" dirty="0">
                <a:solidFill>
                  <a:srgbClr val="000000"/>
                </a:solidFill>
                <a:latin typeface="Calibri" panose="020F0502020204030204" pitchFamily="34" charset="0"/>
              </a:rPr>
              <a:t>Using polygenic scores -uncorrected and corrected for p</a:t>
            </a:r>
            <a:endParaRPr lang="en-GB" sz="2800" i="1" dirty="0">
              <a:solidFill>
                <a:srgbClr val="000000"/>
              </a:solidFill>
              <a:latin typeface="Calibri" panose="020F0502020204030204" pitchFamily="34" charset="0"/>
            </a:endParaRPr>
          </a:p>
        </p:txBody>
      </p:sp>
      <p:sp>
        <p:nvSpPr>
          <p:cNvPr id="4" name="Title 1">
            <a:extLst>
              <a:ext uri="{FF2B5EF4-FFF2-40B4-BE49-F238E27FC236}">
                <a16:creationId xmlns:a16="http://schemas.microsoft.com/office/drawing/2014/main" id="{750D864F-A24D-1D18-DF06-9989BDEA4BB9}"/>
              </a:ext>
            </a:extLst>
          </p:cNvPr>
          <p:cNvSpPr txBox="1">
            <a:spLocks/>
          </p:cNvSpPr>
          <p:nvPr/>
        </p:nvSpPr>
        <p:spPr>
          <a:xfrm>
            <a:off x="1135062" y="3581116"/>
            <a:ext cx="10218737" cy="1488562"/>
          </a:xfrm>
          <a:prstGeom prst="rect">
            <a:avLst/>
          </a:prstGeom>
        </p:spPr>
        <p:txBody>
          <a:bodyPr vert="horz" wrap="square"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457200" indent="-457200">
              <a:lnSpc>
                <a:spcPct val="100000"/>
              </a:lnSpc>
              <a:buFont typeface="Arial" panose="020B0604020202020204" pitchFamily="34" charset="0"/>
              <a:buChar char="•"/>
            </a:pPr>
            <a:r>
              <a:rPr lang="en-GB" sz="2800" dirty="0">
                <a:solidFill>
                  <a:srgbClr val="000000"/>
                </a:solidFill>
                <a:latin typeface="Calibri" panose="020F0502020204030204" pitchFamily="34" charset="0"/>
              </a:rPr>
              <a:t>To investigate the association between risk for psychopathology </a:t>
            </a:r>
          </a:p>
          <a:p>
            <a:pPr>
              <a:lnSpc>
                <a:spcPct val="100000"/>
              </a:lnSpc>
            </a:pPr>
            <a:r>
              <a:rPr lang="en-GB" sz="2800" dirty="0">
                <a:solidFill>
                  <a:srgbClr val="000000"/>
                </a:solidFill>
                <a:latin typeface="Calibri" panose="020F0502020204030204" pitchFamily="34" charset="0"/>
              </a:rPr>
              <a:t>    and cognition over development</a:t>
            </a:r>
            <a:endParaRPr lang="en-GB" sz="2800" i="1" dirty="0">
              <a:solidFill>
                <a:srgbClr val="000000"/>
              </a:solidFill>
              <a:latin typeface="Calibri" panose="020F0502020204030204" pitchFamily="34" charset="0"/>
            </a:endParaRPr>
          </a:p>
        </p:txBody>
      </p:sp>
      <p:pic>
        <p:nvPicPr>
          <p:cNvPr id="7" name="Picture 6" descr="A person smiling for a selfie&#10;&#10;Description automatically generated">
            <a:extLst>
              <a:ext uri="{FF2B5EF4-FFF2-40B4-BE49-F238E27FC236}">
                <a16:creationId xmlns:a16="http://schemas.microsoft.com/office/drawing/2014/main" id="{E27D2658-FB6E-2C30-1EBA-9401B8A9F0CD}"/>
              </a:ext>
            </a:extLst>
          </p:cNvPr>
          <p:cNvPicPr>
            <a:picLocks noChangeAspect="1"/>
          </p:cNvPicPr>
          <p:nvPr/>
        </p:nvPicPr>
        <p:blipFill>
          <a:blip r:embed="rId3"/>
          <a:stretch>
            <a:fillRect/>
          </a:stretch>
        </p:blipFill>
        <p:spPr>
          <a:xfrm>
            <a:off x="9209355" y="4208854"/>
            <a:ext cx="1560245" cy="2080326"/>
          </a:xfrm>
          <a:prstGeom prst="rect">
            <a:avLst/>
          </a:prstGeom>
        </p:spPr>
      </p:pic>
      <p:sp>
        <p:nvSpPr>
          <p:cNvPr id="8" name="Title 1">
            <a:extLst>
              <a:ext uri="{FF2B5EF4-FFF2-40B4-BE49-F238E27FC236}">
                <a16:creationId xmlns:a16="http://schemas.microsoft.com/office/drawing/2014/main" id="{9DFC9C91-0252-E173-E120-8809A33C3C39}"/>
              </a:ext>
            </a:extLst>
          </p:cNvPr>
          <p:cNvSpPr txBox="1">
            <a:spLocks/>
          </p:cNvSpPr>
          <p:nvPr/>
        </p:nvSpPr>
        <p:spPr>
          <a:xfrm>
            <a:off x="9209355" y="6307835"/>
            <a:ext cx="1973923" cy="408720"/>
          </a:xfrm>
          <a:prstGeom prst="rect">
            <a:avLst/>
          </a:prstGeom>
        </p:spPr>
        <p:txBody>
          <a:bodyPr vert="horz" wrap="square"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n-GB" sz="1800" dirty="0" err="1">
                <a:solidFill>
                  <a:srgbClr val="000000"/>
                </a:solidFill>
                <a:latin typeface="Calibri" panose="020F0502020204030204" pitchFamily="34" charset="0"/>
              </a:rPr>
              <a:t>Wangjingyi</a:t>
            </a:r>
            <a:r>
              <a:rPr lang="en-GB" sz="1800" dirty="0">
                <a:solidFill>
                  <a:srgbClr val="000000"/>
                </a:solidFill>
                <a:latin typeface="Calibri" panose="020F0502020204030204" pitchFamily="34" charset="0"/>
              </a:rPr>
              <a:t> Liao</a:t>
            </a:r>
          </a:p>
        </p:txBody>
      </p:sp>
      <p:sp>
        <p:nvSpPr>
          <p:cNvPr id="5" name="Title 1">
            <a:extLst>
              <a:ext uri="{FF2B5EF4-FFF2-40B4-BE49-F238E27FC236}">
                <a16:creationId xmlns:a16="http://schemas.microsoft.com/office/drawing/2014/main" id="{DA1BFAF4-25EA-13BD-1A95-ED536A2FD201}"/>
              </a:ext>
            </a:extLst>
          </p:cNvPr>
          <p:cNvSpPr txBox="1">
            <a:spLocks/>
          </p:cNvSpPr>
          <p:nvPr/>
        </p:nvSpPr>
        <p:spPr>
          <a:xfrm>
            <a:off x="1135063" y="2752978"/>
            <a:ext cx="8837432" cy="653183"/>
          </a:xfrm>
          <a:prstGeom prst="rect">
            <a:avLst/>
          </a:prstGeom>
        </p:spPr>
        <p:txBody>
          <a:bodyPr vert="horz" wrap="square"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457200" indent="-457200">
              <a:lnSpc>
                <a:spcPct val="100000"/>
              </a:lnSpc>
              <a:buFont typeface="Arial" panose="020B0604020202020204" pitchFamily="34" charset="0"/>
              <a:buChar char="•"/>
            </a:pPr>
            <a:r>
              <a:rPr lang="en-GB" sz="2800" dirty="0">
                <a:solidFill>
                  <a:srgbClr val="000000"/>
                </a:solidFill>
                <a:latin typeface="Calibri" panose="020F0502020204030204" pitchFamily="34" charset="0"/>
              </a:rPr>
              <a:t>To examine specificity in predicting psychopathology</a:t>
            </a:r>
            <a:endParaRPr lang="en-GB" sz="2800" i="1" dirty="0">
              <a:solidFill>
                <a:srgbClr val="000000"/>
              </a:solidFill>
              <a:latin typeface="Calibri" panose="020F0502020204030204" pitchFamily="34" charset="0"/>
            </a:endParaRPr>
          </a:p>
        </p:txBody>
      </p:sp>
    </p:spTree>
    <p:extLst>
      <p:ext uri="{BB962C8B-B14F-4D97-AF65-F5344CB8AC3E}">
        <p14:creationId xmlns:p14="http://schemas.microsoft.com/office/powerpoint/2010/main" val="153300531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FBD70A8-DCB9-7689-6850-195F96C60458}"/>
              </a:ext>
            </a:extLst>
          </p:cNvPr>
          <p:cNvSpPr txBox="1"/>
          <p:nvPr/>
        </p:nvSpPr>
        <p:spPr>
          <a:xfrm>
            <a:off x="575055" y="566738"/>
            <a:ext cx="7494161" cy="132556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600" b="1" kern="1200">
                <a:solidFill>
                  <a:schemeClr val="tx1"/>
                </a:solidFill>
                <a:effectLst/>
                <a:ea typeface="+mj-ea"/>
                <a:cs typeface="+mj-cs"/>
              </a:rPr>
              <a:t>Conclusion</a:t>
            </a:r>
            <a:endParaRPr lang="en-US" sz="3600" b="1" kern="1200" dirty="0">
              <a:solidFill>
                <a:schemeClr val="tx1"/>
              </a:solidFill>
              <a:effectLst/>
              <a:ea typeface="+mj-ea"/>
              <a:cs typeface="+mj-cs"/>
            </a:endParaRPr>
          </a:p>
        </p:txBody>
      </p:sp>
      <p:sp>
        <p:nvSpPr>
          <p:cNvPr id="3" name="TextBox 2">
            <a:extLst>
              <a:ext uri="{FF2B5EF4-FFF2-40B4-BE49-F238E27FC236}">
                <a16:creationId xmlns:a16="http://schemas.microsoft.com/office/drawing/2014/main" id="{C4A487D1-10CB-5348-A196-C1327E9BDFA3}"/>
              </a:ext>
            </a:extLst>
          </p:cNvPr>
          <p:cNvSpPr txBox="1"/>
          <p:nvPr/>
        </p:nvSpPr>
        <p:spPr>
          <a:xfrm>
            <a:off x="448054" y="3661740"/>
            <a:ext cx="11373831" cy="2974191"/>
          </a:xfrm>
          <a:prstGeom prst="rect">
            <a:avLst/>
          </a:prstGeom>
        </p:spPr>
        <p:txBody>
          <a:bodyPr vert="horz" lIns="91440" tIns="45720" rIns="91440" bIns="45720" rtlCol="0">
            <a:noAutofit/>
          </a:bodyPr>
          <a:lstStyle/>
          <a:p>
            <a:pPr>
              <a:lnSpc>
                <a:spcPct val="150000"/>
              </a:lnSpc>
            </a:pPr>
            <a:endParaRPr lang="en-GB" dirty="0">
              <a:solidFill>
                <a:srgbClr val="000000"/>
              </a:solidFill>
              <a:latin typeface="Calibri" panose="020F0502020204030204" pitchFamily="34" charset="0"/>
              <a:ea typeface="Times New Roman" panose="02020603050405020304" pitchFamily="18" charset="0"/>
            </a:endParaRPr>
          </a:p>
        </p:txBody>
      </p:sp>
      <p:sp>
        <p:nvSpPr>
          <p:cNvPr id="2" name="Rounded Rectangle 1">
            <a:extLst>
              <a:ext uri="{FF2B5EF4-FFF2-40B4-BE49-F238E27FC236}">
                <a16:creationId xmlns:a16="http://schemas.microsoft.com/office/drawing/2014/main" id="{32E01A3B-E19C-4340-739E-03FDDAD9AA0B}"/>
              </a:ext>
            </a:extLst>
          </p:cNvPr>
          <p:cNvSpPr/>
          <p:nvPr/>
        </p:nvSpPr>
        <p:spPr>
          <a:xfrm>
            <a:off x="654812" y="2098527"/>
            <a:ext cx="10506456" cy="937886"/>
          </a:xfrm>
          <a:prstGeom prst="roundRect">
            <a:avLst>
              <a:gd name="adj" fmla="val 10000"/>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en-US" dirty="0"/>
          </a:p>
        </p:txBody>
      </p:sp>
      <p:sp>
        <p:nvSpPr>
          <p:cNvPr id="4" name="Title 1">
            <a:extLst>
              <a:ext uri="{FF2B5EF4-FFF2-40B4-BE49-F238E27FC236}">
                <a16:creationId xmlns:a16="http://schemas.microsoft.com/office/drawing/2014/main" id="{5C87B78F-18F6-91FE-E5DD-5874E104920C}"/>
              </a:ext>
            </a:extLst>
          </p:cNvPr>
          <p:cNvSpPr txBox="1">
            <a:spLocks/>
          </p:cNvSpPr>
          <p:nvPr/>
        </p:nvSpPr>
        <p:spPr>
          <a:xfrm>
            <a:off x="654813" y="2134206"/>
            <a:ext cx="10097686" cy="80155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285750" indent="-285750" rtl="0">
              <a:spcBef>
                <a:spcPts val="0"/>
              </a:spcBef>
              <a:spcAft>
                <a:spcPts val="0"/>
              </a:spcAft>
              <a:buFont typeface="Arial" panose="020B0604020202020204" pitchFamily="34" charset="0"/>
              <a:buChar char="•"/>
            </a:pPr>
            <a:r>
              <a:rPr lang="en-GB" sz="2600" dirty="0">
                <a:latin typeface="Calibri" panose="020F0502020204030204" pitchFamily="34" charset="0"/>
                <a:cs typeface="Calibri" panose="020F0502020204030204" pitchFamily="34" charset="0"/>
              </a:rPr>
              <a:t>GWAS of disorder-specific genetic risk that is independent of p</a:t>
            </a:r>
            <a:endParaRPr lang="en-GB" sz="2600" dirty="0">
              <a:solidFill>
                <a:srgbClr val="000000"/>
              </a:solidFill>
              <a:latin typeface="Calibri" panose="020F0502020204030204" pitchFamily="34" charset="0"/>
              <a:cs typeface="Calibri" panose="020F0502020204030204" pitchFamily="34" charset="0"/>
            </a:endParaRPr>
          </a:p>
        </p:txBody>
      </p:sp>
      <p:sp>
        <p:nvSpPr>
          <p:cNvPr id="5" name="Rounded Rectangle 4">
            <a:extLst>
              <a:ext uri="{FF2B5EF4-FFF2-40B4-BE49-F238E27FC236}">
                <a16:creationId xmlns:a16="http://schemas.microsoft.com/office/drawing/2014/main" id="{F693110B-0B77-A3AD-05F7-1524ECE10E84}"/>
              </a:ext>
            </a:extLst>
          </p:cNvPr>
          <p:cNvSpPr/>
          <p:nvPr/>
        </p:nvSpPr>
        <p:spPr>
          <a:xfrm>
            <a:off x="676654" y="3511760"/>
            <a:ext cx="10506456" cy="937886"/>
          </a:xfrm>
          <a:prstGeom prst="roundRect">
            <a:avLst>
              <a:gd name="adj" fmla="val 10000"/>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en-US" dirty="0"/>
          </a:p>
        </p:txBody>
      </p:sp>
      <p:sp>
        <p:nvSpPr>
          <p:cNvPr id="7" name="Title 1">
            <a:extLst>
              <a:ext uri="{FF2B5EF4-FFF2-40B4-BE49-F238E27FC236}">
                <a16:creationId xmlns:a16="http://schemas.microsoft.com/office/drawing/2014/main" id="{F5CD429F-9053-AA0E-4D8C-B5BD3B98FC02}"/>
              </a:ext>
            </a:extLst>
          </p:cNvPr>
          <p:cNvSpPr txBox="1">
            <a:spLocks/>
          </p:cNvSpPr>
          <p:nvPr/>
        </p:nvSpPr>
        <p:spPr>
          <a:xfrm>
            <a:off x="676655" y="3547439"/>
            <a:ext cx="9853257" cy="80155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285750" indent="-285750" rtl="0">
              <a:spcBef>
                <a:spcPts val="0"/>
              </a:spcBef>
              <a:spcAft>
                <a:spcPts val="0"/>
              </a:spcAft>
              <a:buFont typeface="Arial" panose="020B0604020202020204" pitchFamily="34" charset="0"/>
              <a:buChar char="•"/>
            </a:pPr>
            <a:r>
              <a:rPr lang="en-GB" sz="2600" dirty="0">
                <a:latin typeface="Calibri" panose="020F0502020204030204" pitchFamily="34" charset="0"/>
                <a:cs typeface="Calibri" panose="020F0502020204030204" pitchFamily="34" charset="0"/>
              </a:rPr>
              <a:t>Reveals a different genetic architecture of psychiatric disorders</a:t>
            </a:r>
            <a:endParaRPr lang="en-GB" sz="2600" dirty="0">
              <a:solidFill>
                <a:srgbClr val="000000"/>
              </a:solidFill>
              <a:latin typeface="Calibri" panose="020F0502020204030204" pitchFamily="34" charset="0"/>
              <a:cs typeface="Calibri" panose="020F0502020204030204" pitchFamily="34" charset="0"/>
            </a:endParaRPr>
          </a:p>
        </p:txBody>
      </p:sp>
      <p:sp>
        <p:nvSpPr>
          <p:cNvPr id="8" name="Rounded Rectangle 7">
            <a:extLst>
              <a:ext uri="{FF2B5EF4-FFF2-40B4-BE49-F238E27FC236}">
                <a16:creationId xmlns:a16="http://schemas.microsoft.com/office/drawing/2014/main" id="{1F61DBAA-93EA-D401-A8FC-3D1B3B95E883}"/>
              </a:ext>
            </a:extLst>
          </p:cNvPr>
          <p:cNvSpPr/>
          <p:nvPr/>
        </p:nvSpPr>
        <p:spPr>
          <a:xfrm>
            <a:off x="676654" y="4927331"/>
            <a:ext cx="10506456" cy="937886"/>
          </a:xfrm>
          <a:prstGeom prst="roundRect">
            <a:avLst>
              <a:gd name="adj" fmla="val 10000"/>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endParaRPr lang="en-US" dirty="0"/>
          </a:p>
        </p:txBody>
      </p:sp>
      <p:sp>
        <p:nvSpPr>
          <p:cNvPr id="9" name="Title 1">
            <a:extLst>
              <a:ext uri="{FF2B5EF4-FFF2-40B4-BE49-F238E27FC236}">
                <a16:creationId xmlns:a16="http://schemas.microsoft.com/office/drawing/2014/main" id="{48D7160A-9F88-BA0C-DE0F-385E7205854E}"/>
              </a:ext>
            </a:extLst>
          </p:cNvPr>
          <p:cNvSpPr txBox="1">
            <a:spLocks/>
          </p:cNvSpPr>
          <p:nvPr/>
        </p:nvSpPr>
        <p:spPr>
          <a:xfrm>
            <a:off x="676655" y="4995496"/>
            <a:ext cx="10097686" cy="80155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285750" indent="-285750">
              <a:spcBef>
                <a:spcPts val="0"/>
              </a:spcBef>
              <a:buFont typeface="Arial" panose="020B0604020202020204" pitchFamily="34" charset="0"/>
              <a:buChar char="•"/>
            </a:pPr>
            <a:r>
              <a:rPr lang="en-GB" sz="2600" dirty="0">
                <a:latin typeface="Calibri" panose="020F0502020204030204" pitchFamily="34" charset="0"/>
                <a:cs typeface="Calibri" panose="020F0502020204030204" pitchFamily="34" charset="0"/>
              </a:rPr>
              <a:t>Genetic correlations with external traits show greater specificity</a:t>
            </a:r>
            <a:endParaRPr lang="en-GB" sz="2600" dirty="0">
              <a:solidFill>
                <a:srgbClr val="000000"/>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616734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p:bldP spid="8" grpId="0" animBg="1"/>
      <p:bldP spid="9"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4D4A5BEB-9A82-BE0E-9422-24859BB65043}"/>
              </a:ext>
            </a:extLst>
          </p:cNvPr>
          <p:cNvSpPr txBox="1">
            <a:spLocks/>
          </p:cNvSpPr>
          <p:nvPr/>
        </p:nvSpPr>
        <p:spPr>
          <a:xfrm>
            <a:off x="569883" y="556525"/>
            <a:ext cx="2740891" cy="101026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en-GB" sz="4000" b="1" i="0" u="none" strike="noStrike" dirty="0">
                <a:solidFill>
                  <a:srgbClr val="000000"/>
                </a:solidFill>
                <a:effectLst/>
                <a:latin typeface="Calibri" panose="020F0502020204030204" pitchFamily="34" charset="0"/>
                <a:cs typeface="Calibri" panose="020F0502020204030204" pitchFamily="34" charset="0"/>
              </a:rPr>
              <a:t>Thank you</a:t>
            </a:r>
          </a:p>
        </p:txBody>
      </p:sp>
      <p:sp>
        <p:nvSpPr>
          <p:cNvPr id="3" name="TextBox 2">
            <a:extLst>
              <a:ext uri="{FF2B5EF4-FFF2-40B4-BE49-F238E27FC236}">
                <a16:creationId xmlns:a16="http://schemas.microsoft.com/office/drawing/2014/main" id="{1522C9DA-42B7-F96F-98C6-71C20B477DF4}"/>
              </a:ext>
            </a:extLst>
          </p:cNvPr>
          <p:cNvSpPr txBox="1"/>
          <p:nvPr/>
        </p:nvSpPr>
        <p:spPr>
          <a:xfrm>
            <a:off x="4271395" y="1566789"/>
            <a:ext cx="3603222" cy="1730549"/>
          </a:xfrm>
          <a:prstGeom prst="rect">
            <a:avLst/>
          </a:prstGeom>
          <a:noFill/>
        </p:spPr>
        <p:txBody>
          <a:bodyPr wrap="square" anchor="t">
            <a:noAutofit/>
          </a:bodyPr>
          <a:lstStyle/>
          <a:p>
            <a:r>
              <a:rPr lang="en-GB" sz="2400" b="1" dirty="0">
                <a:latin typeface="Calibri" panose="020F0502020204030204" pitchFamily="34" charset="0"/>
                <a:cs typeface="Calibri" panose="020F0502020204030204" pitchFamily="34" charset="0"/>
              </a:rPr>
              <a:t>Collaborators:</a:t>
            </a:r>
          </a:p>
          <a:p>
            <a:r>
              <a:rPr lang="en-GB" sz="2400" dirty="0" err="1">
                <a:latin typeface="Calibri" panose="020F0502020204030204" pitchFamily="34" charset="0"/>
                <a:cs typeface="Calibri" panose="020F0502020204030204" pitchFamily="34" charset="0"/>
              </a:rPr>
              <a:t>Wangjingyi</a:t>
            </a:r>
            <a:r>
              <a:rPr lang="en-GB" sz="2400" dirty="0">
                <a:latin typeface="Calibri" panose="020F0502020204030204" pitchFamily="34" charset="0"/>
                <a:cs typeface="Calibri" panose="020F0502020204030204" pitchFamily="34" charset="0"/>
              </a:rPr>
              <a:t> Liao</a:t>
            </a:r>
          </a:p>
          <a:p>
            <a:r>
              <a:rPr lang="en-GB" sz="2400" dirty="0">
                <a:solidFill>
                  <a:srgbClr val="000000"/>
                </a:solidFill>
                <a:latin typeface="Calibri" panose="020F0502020204030204" pitchFamily="34" charset="0"/>
                <a:cs typeface="Calibri" panose="020F0502020204030204" pitchFamily="34" charset="0"/>
              </a:rPr>
              <a:t>Dr Andrea </a:t>
            </a:r>
            <a:r>
              <a:rPr lang="en-GB" sz="2400" dirty="0" err="1">
                <a:solidFill>
                  <a:srgbClr val="000000"/>
                </a:solidFill>
                <a:latin typeface="Calibri" panose="020F0502020204030204" pitchFamily="34" charset="0"/>
                <a:cs typeface="Calibri" panose="020F0502020204030204" pitchFamily="34" charset="0"/>
              </a:rPr>
              <a:t>Allegrini</a:t>
            </a:r>
            <a:endParaRPr lang="en-GB" sz="2400" dirty="0">
              <a:solidFill>
                <a:srgbClr val="000000"/>
              </a:solidFill>
              <a:latin typeface="Calibri" panose="020F0502020204030204" pitchFamily="34" charset="0"/>
              <a:cs typeface="Calibri" panose="020F0502020204030204" pitchFamily="34" charset="0"/>
            </a:endParaRPr>
          </a:p>
          <a:p>
            <a:r>
              <a:rPr lang="en-GB" sz="2400" dirty="0">
                <a:solidFill>
                  <a:srgbClr val="000000"/>
                </a:solidFill>
                <a:latin typeface="Calibri" panose="020F0502020204030204" pitchFamily="34" charset="0"/>
                <a:cs typeface="Calibri" panose="020F0502020204030204" pitchFamily="34" charset="0"/>
              </a:rPr>
              <a:t>Prof Thalia C. </a:t>
            </a:r>
            <a:r>
              <a:rPr lang="en-GB" sz="2400" dirty="0" err="1">
                <a:solidFill>
                  <a:srgbClr val="000000"/>
                </a:solidFill>
                <a:latin typeface="Calibri" panose="020F0502020204030204" pitchFamily="34" charset="0"/>
                <a:cs typeface="Calibri" panose="020F0502020204030204" pitchFamily="34" charset="0"/>
              </a:rPr>
              <a:t>Eley</a:t>
            </a:r>
            <a:endParaRPr lang="en-GB" sz="2400" dirty="0">
              <a:solidFill>
                <a:srgbClr val="000000"/>
              </a:solidFill>
              <a:latin typeface="Calibri" panose="020F0502020204030204" pitchFamily="34" charset="0"/>
              <a:cs typeface="Calibri" panose="020F0502020204030204" pitchFamily="34" charset="0"/>
            </a:endParaRPr>
          </a:p>
        </p:txBody>
      </p:sp>
      <p:pic>
        <p:nvPicPr>
          <p:cNvPr id="7" name="Picture 6" descr="A person with long hair wearing a blue shirt&#10;&#10;Description automatically generated with low confidence">
            <a:extLst>
              <a:ext uri="{FF2B5EF4-FFF2-40B4-BE49-F238E27FC236}">
                <a16:creationId xmlns:a16="http://schemas.microsoft.com/office/drawing/2014/main" id="{72FCEF43-28BB-1EB7-7300-BC97EA8030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8869" y="3888334"/>
            <a:ext cx="1552779" cy="2070372"/>
          </a:xfrm>
          <a:prstGeom prst="rect">
            <a:avLst/>
          </a:prstGeom>
        </p:spPr>
      </p:pic>
      <p:pic>
        <p:nvPicPr>
          <p:cNvPr id="12" name="Picture 11" descr="A picture containing human face, person, portrait, chin&#10;&#10;Description automatically generated">
            <a:extLst>
              <a:ext uri="{FF2B5EF4-FFF2-40B4-BE49-F238E27FC236}">
                <a16:creationId xmlns:a16="http://schemas.microsoft.com/office/drawing/2014/main" id="{0980DFCE-BB9D-03E6-677C-E47E854DD35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44760" y="3906702"/>
            <a:ext cx="1659682" cy="2074602"/>
          </a:xfrm>
          <a:prstGeom prst="rect">
            <a:avLst/>
          </a:prstGeom>
        </p:spPr>
      </p:pic>
      <p:pic>
        <p:nvPicPr>
          <p:cNvPr id="13" name="Picture 12">
            <a:extLst>
              <a:ext uri="{FF2B5EF4-FFF2-40B4-BE49-F238E27FC236}">
                <a16:creationId xmlns:a16="http://schemas.microsoft.com/office/drawing/2014/main" id="{EAF2864E-0FE4-FD8E-2E5C-830BAA8E1374}"/>
              </a:ext>
            </a:extLst>
          </p:cNvPr>
          <p:cNvPicPr>
            <a:picLocks noChangeAspect="1"/>
          </p:cNvPicPr>
          <p:nvPr/>
        </p:nvPicPr>
        <p:blipFill>
          <a:blip r:embed="rId5">
            <a:alphaModFix/>
          </a:blip>
          <a:stretch>
            <a:fillRect/>
          </a:stretch>
        </p:blipFill>
        <p:spPr>
          <a:xfrm>
            <a:off x="9664209" y="833148"/>
            <a:ext cx="1884919" cy="1024412"/>
          </a:xfrm>
          <a:prstGeom prst="rect">
            <a:avLst/>
          </a:prstGeom>
        </p:spPr>
      </p:pic>
      <p:pic>
        <p:nvPicPr>
          <p:cNvPr id="14" name="Picture 13">
            <a:extLst>
              <a:ext uri="{FF2B5EF4-FFF2-40B4-BE49-F238E27FC236}">
                <a16:creationId xmlns:a16="http://schemas.microsoft.com/office/drawing/2014/main" id="{50D6A2AB-5B46-17D4-75DE-A684C0B09E2A}"/>
              </a:ext>
            </a:extLst>
          </p:cNvPr>
          <p:cNvPicPr>
            <a:picLocks noChangeAspect="1"/>
          </p:cNvPicPr>
          <p:nvPr/>
        </p:nvPicPr>
        <p:blipFill>
          <a:blip r:embed="rId6"/>
          <a:stretch>
            <a:fillRect/>
          </a:stretch>
        </p:blipFill>
        <p:spPr>
          <a:xfrm>
            <a:off x="7843033" y="833148"/>
            <a:ext cx="1821176" cy="1024412"/>
          </a:xfrm>
          <a:prstGeom prst="rect">
            <a:avLst/>
          </a:prstGeom>
        </p:spPr>
      </p:pic>
      <p:pic>
        <p:nvPicPr>
          <p:cNvPr id="16" name="Picture 15" descr="A black text on a white background&#10;&#10;Description automatically generated with medium confidence">
            <a:extLst>
              <a:ext uri="{FF2B5EF4-FFF2-40B4-BE49-F238E27FC236}">
                <a16:creationId xmlns:a16="http://schemas.microsoft.com/office/drawing/2014/main" id="{E1E5AAB1-2354-2D62-4F84-4119B433BBE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862214" y="2672299"/>
            <a:ext cx="3880643" cy="966994"/>
          </a:xfrm>
          <a:prstGeom prst="rect">
            <a:avLst/>
          </a:prstGeom>
        </p:spPr>
      </p:pic>
      <p:pic>
        <p:nvPicPr>
          <p:cNvPr id="18" name="Picture 17" descr="A picture containing text, font, graphics, logo&#10;&#10;Description automatically generated">
            <a:extLst>
              <a:ext uri="{FF2B5EF4-FFF2-40B4-BE49-F238E27FC236}">
                <a16:creationId xmlns:a16="http://schemas.microsoft.com/office/drawing/2014/main" id="{3B49BC2A-D61A-E6DE-E126-7C0CF54A09B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950254" y="3764460"/>
            <a:ext cx="3880642" cy="982441"/>
          </a:xfrm>
          <a:prstGeom prst="rect">
            <a:avLst/>
          </a:prstGeom>
        </p:spPr>
      </p:pic>
      <p:pic>
        <p:nvPicPr>
          <p:cNvPr id="22" name="Picture 21" descr="A picture containing font, text, logo, screenshot&#10;&#10;Description automatically generated">
            <a:extLst>
              <a:ext uri="{FF2B5EF4-FFF2-40B4-BE49-F238E27FC236}">
                <a16:creationId xmlns:a16="http://schemas.microsoft.com/office/drawing/2014/main" id="{20156303-9ECD-64AB-3DCD-B6F0956FEE4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938679" y="4923520"/>
            <a:ext cx="3086100" cy="1130300"/>
          </a:xfrm>
          <a:prstGeom prst="rect">
            <a:avLst/>
          </a:prstGeom>
        </p:spPr>
      </p:pic>
      <p:sp>
        <p:nvSpPr>
          <p:cNvPr id="6" name="TextBox 5">
            <a:extLst>
              <a:ext uri="{FF2B5EF4-FFF2-40B4-BE49-F238E27FC236}">
                <a16:creationId xmlns:a16="http://schemas.microsoft.com/office/drawing/2014/main" id="{4BA09B61-FE71-5D8C-CA8C-C87CB9ED84A0}"/>
              </a:ext>
            </a:extLst>
          </p:cNvPr>
          <p:cNvSpPr txBox="1"/>
          <p:nvPr/>
        </p:nvSpPr>
        <p:spPr>
          <a:xfrm>
            <a:off x="619028" y="1566789"/>
            <a:ext cx="3603222" cy="1730549"/>
          </a:xfrm>
          <a:prstGeom prst="rect">
            <a:avLst/>
          </a:prstGeom>
          <a:noFill/>
        </p:spPr>
        <p:txBody>
          <a:bodyPr wrap="square" anchor="t">
            <a:noAutofit/>
          </a:bodyPr>
          <a:lstStyle/>
          <a:p>
            <a:r>
              <a:rPr lang="en-GB" sz="2400" b="1" dirty="0">
                <a:latin typeface="Calibri" panose="020F0502020204030204" pitchFamily="34" charset="0"/>
                <a:cs typeface="Calibri" panose="020F0502020204030204" pitchFamily="34" charset="0"/>
              </a:rPr>
              <a:t>Supervisors:</a:t>
            </a:r>
          </a:p>
          <a:p>
            <a:r>
              <a:rPr lang="en-GB" sz="2400" dirty="0">
                <a:solidFill>
                  <a:srgbClr val="000000"/>
                </a:solidFill>
                <a:latin typeface="Calibri" panose="020F0502020204030204" pitchFamily="34" charset="0"/>
                <a:cs typeface="Calibri" panose="020F0502020204030204" pitchFamily="34" charset="0"/>
              </a:rPr>
              <a:t>Prof Robert Plomin</a:t>
            </a:r>
          </a:p>
          <a:p>
            <a:r>
              <a:rPr lang="en-GB" sz="2400" i="0" u="none" strike="noStrike" dirty="0">
                <a:solidFill>
                  <a:srgbClr val="000000"/>
                </a:solidFill>
                <a:effectLst/>
                <a:latin typeface="Calibri" panose="020F0502020204030204" pitchFamily="34" charset="0"/>
                <a:cs typeface="Calibri" panose="020F0502020204030204" pitchFamily="34" charset="0"/>
              </a:rPr>
              <a:t>Dr </a:t>
            </a:r>
            <a:r>
              <a:rPr lang="en-GB" sz="2400" i="0" u="none" strike="noStrike" dirty="0" err="1">
                <a:solidFill>
                  <a:srgbClr val="000000"/>
                </a:solidFill>
                <a:effectLst/>
                <a:latin typeface="Calibri" panose="020F0502020204030204" pitchFamily="34" charset="0"/>
                <a:cs typeface="Calibri" panose="020F0502020204030204" pitchFamily="34" charset="0"/>
              </a:rPr>
              <a:t>Kaili</a:t>
            </a:r>
            <a:r>
              <a:rPr lang="en-GB" sz="2400" i="0" u="none" strike="noStrike" dirty="0">
                <a:solidFill>
                  <a:srgbClr val="000000"/>
                </a:solidFill>
                <a:effectLst/>
                <a:latin typeface="Calibri" panose="020F0502020204030204" pitchFamily="34" charset="0"/>
                <a:cs typeface="Calibri" panose="020F0502020204030204" pitchFamily="34" charset="0"/>
              </a:rPr>
              <a:t> </a:t>
            </a:r>
            <a:r>
              <a:rPr lang="en-GB" sz="2400" i="0" u="none" strike="noStrike" dirty="0" err="1">
                <a:solidFill>
                  <a:srgbClr val="000000"/>
                </a:solidFill>
                <a:effectLst/>
                <a:latin typeface="Calibri" panose="020F0502020204030204" pitchFamily="34" charset="0"/>
                <a:cs typeface="Calibri" panose="020F0502020204030204" pitchFamily="34" charset="0"/>
              </a:rPr>
              <a:t>Rimfeld</a:t>
            </a:r>
            <a:endParaRPr lang="en-GB" sz="2400" i="0" u="none" strike="noStrike" dirty="0">
              <a:solidFill>
                <a:srgbClr val="000000"/>
              </a:solidFill>
              <a:effectLst/>
              <a:latin typeface="Calibri" panose="020F0502020204030204" pitchFamily="34" charset="0"/>
              <a:cs typeface="Calibri" panose="020F0502020204030204" pitchFamily="34" charset="0"/>
            </a:endParaRPr>
          </a:p>
          <a:p>
            <a:r>
              <a:rPr lang="en-GB" sz="2400" dirty="0">
                <a:solidFill>
                  <a:srgbClr val="000000"/>
                </a:solidFill>
                <a:latin typeface="Calibri" panose="020F0502020204030204" pitchFamily="34" charset="0"/>
                <a:cs typeface="Calibri" panose="020F0502020204030204" pitchFamily="34" charset="0"/>
              </a:rPr>
              <a:t>Dr Margherita </a:t>
            </a:r>
            <a:r>
              <a:rPr lang="en-GB" sz="2400" dirty="0" err="1">
                <a:solidFill>
                  <a:srgbClr val="000000"/>
                </a:solidFill>
                <a:latin typeface="Calibri" panose="020F0502020204030204" pitchFamily="34" charset="0"/>
                <a:cs typeface="Calibri" panose="020F0502020204030204" pitchFamily="34" charset="0"/>
              </a:rPr>
              <a:t>Malanchini</a:t>
            </a:r>
            <a:endParaRPr lang="en-GB" sz="2400" i="0" u="none" strike="noStrike" dirty="0">
              <a:solidFill>
                <a:srgbClr val="000000"/>
              </a:solidFill>
              <a:effectLst/>
              <a:latin typeface="Calibri" panose="020F0502020204030204" pitchFamily="34" charset="0"/>
              <a:cs typeface="Calibri" panose="020F0502020204030204" pitchFamily="34" charset="0"/>
            </a:endParaRPr>
          </a:p>
        </p:txBody>
      </p:sp>
      <p:pic>
        <p:nvPicPr>
          <p:cNvPr id="4" name="Picture 3" descr="A person smiling for a selfie&#10;&#10;Description automatically generated">
            <a:extLst>
              <a:ext uri="{FF2B5EF4-FFF2-40B4-BE49-F238E27FC236}">
                <a16:creationId xmlns:a16="http://schemas.microsoft.com/office/drawing/2014/main" id="{3ACEBBF4-E104-D182-60C0-ACE224C3D5DE}"/>
              </a:ext>
            </a:extLst>
          </p:cNvPr>
          <p:cNvPicPr>
            <a:picLocks noChangeAspect="1"/>
          </p:cNvPicPr>
          <p:nvPr/>
        </p:nvPicPr>
        <p:blipFill>
          <a:blip r:embed="rId10"/>
          <a:stretch>
            <a:fillRect/>
          </a:stretch>
        </p:blipFill>
        <p:spPr>
          <a:xfrm>
            <a:off x="4722046" y="3896748"/>
            <a:ext cx="1560245" cy="2080326"/>
          </a:xfrm>
          <a:prstGeom prst="rect">
            <a:avLst/>
          </a:prstGeom>
        </p:spPr>
      </p:pic>
    </p:spTree>
    <p:extLst>
      <p:ext uri="{BB962C8B-B14F-4D97-AF65-F5344CB8AC3E}">
        <p14:creationId xmlns:p14="http://schemas.microsoft.com/office/powerpoint/2010/main" val="18929920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A2C1FB20-8926-19EE-6DFD-D7404124C040}"/>
              </a:ext>
            </a:extLst>
          </p:cNvPr>
          <p:cNvSpPr txBox="1">
            <a:spLocks/>
          </p:cNvSpPr>
          <p:nvPr/>
        </p:nvSpPr>
        <p:spPr>
          <a:xfrm>
            <a:off x="555409" y="555464"/>
            <a:ext cx="10506456" cy="101026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en-GB" sz="4000" b="1" dirty="0">
                <a:solidFill>
                  <a:srgbClr val="000000"/>
                </a:solidFill>
                <a:latin typeface="Calibri" panose="020F0502020204030204" pitchFamily="34" charset="0"/>
                <a:cs typeface="Calibri" panose="020F0502020204030204" pitchFamily="34" charset="0"/>
              </a:rPr>
              <a:t>G</a:t>
            </a:r>
            <a:r>
              <a:rPr lang="en-GB" sz="4000" b="1" i="0" u="none" strike="noStrike" dirty="0">
                <a:solidFill>
                  <a:srgbClr val="000000"/>
                </a:solidFill>
                <a:effectLst/>
                <a:latin typeface="Calibri" panose="020F0502020204030204" pitchFamily="34" charset="0"/>
                <a:cs typeface="Calibri" panose="020F0502020204030204" pitchFamily="34" charset="0"/>
              </a:rPr>
              <a:t>eneral factor of psychopathology, p </a:t>
            </a:r>
          </a:p>
        </p:txBody>
      </p:sp>
      <p:sp>
        <p:nvSpPr>
          <p:cNvPr id="2" name="TextBox 1">
            <a:extLst>
              <a:ext uri="{FF2B5EF4-FFF2-40B4-BE49-F238E27FC236}">
                <a16:creationId xmlns:a16="http://schemas.microsoft.com/office/drawing/2014/main" id="{FD31F284-83C1-34D6-DF1F-C1D917AAD05A}"/>
              </a:ext>
            </a:extLst>
          </p:cNvPr>
          <p:cNvSpPr txBox="1"/>
          <p:nvPr/>
        </p:nvSpPr>
        <p:spPr>
          <a:xfrm>
            <a:off x="448056" y="1971510"/>
            <a:ext cx="11045952" cy="954107"/>
          </a:xfrm>
          <a:prstGeom prst="rect">
            <a:avLst/>
          </a:prstGeom>
          <a:noFill/>
        </p:spPr>
        <p:txBody>
          <a:bodyPr wrap="square">
            <a:spAutoFit/>
          </a:bodyPr>
          <a:lstStyle/>
          <a:p>
            <a:pPr marL="285750" lvl="0" indent="-285750">
              <a:lnSpc>
                <a:spcPct val="100000"/>
              </a:lnSpc>
              <a:buFont typeface="Arial" panose="020B0604020202020204" pitchFamily="34" charset="0"/>
              <a:buChar char="•"/>
            </a:pPr>
            <a:r>
              <a:rPr lang="en-US" sz="2800" dirty="0">
                <a:latin typeface="Calibri" panose="020F0502020204030204" pitchFamily="34" charset="0"/>
                <a:cs typeface="Calibri" panose="020F0502020204030204" pitchFamily="34" charset="0"/>
              </a:rPr>
              <a:t>p-factor reflects a general liability to psychopathology (Lahey et al., 2012; Caspi et al., 2014)</a:t>
            </a:r>
          </a:p>
        </p:txBody>
      </p:sp>
    </p:spTree>
    <p:extLst>
      <p:ext uri="{BB962C8B-B14F-4D97-AF65-F5344CB8AC3E}">
        <p14:creationId xmlns:p14="http://schemas.microsoft.com/office/powerpoint/2010/main" val="5510371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 close up of a website&#10;&#10;Description automatically generated">
            <a:extLst>
              <a:ext uri="{FF2B5EF4-FFF2-40B4-BE49-F238E27FC236}">
                <a16:creationId xmlns:a16="http://schemas.microsoft.com/office/drawing/2014/main" id="{C33C9D8A-0C77-2F15-BDBF-5A2FB2EDBCDC}"/>
              </a:ext>
            </a:extLst>
          </p:cNvPr>
          <p:cNvPicPr>
            <a:picLocks noChangeAspect="1"/>
          </p:cNvPicPr>
          <p:nvPr/>
        </p:nvPicPr>
        <p:blipFill>
          <a:blip r:embed="rId3"/>
          <a:stretch>
            <a:fillRect/>
          </a:stretch>
        </p:blipFill>
        <p:spPr>
          <a:xfrm>
            <a:off x="744805" y="2098260"/>
            <a:ext cx="5115179" cy="985360"/>
          </a:xfrm>
          <a:prstGeom prst="rect">
            <a:avLst/>
          </a:prstGeom>
        </p:spPr>
      </p:pic>
      <p:sp>
        <p:nvSpPr>
          <p:cNvPr id="5" name="Rectangle 4">
            <a:extLst>
              <a:ext uri="{FF2B5EF4-FFF2-40B4-BE49-F238E27FC236}">
                <a16:creationId xmlns:a16="http://schemas.microsoft.com/office/drawing/2014/main" id="{E46F5ED6-1DF5-2CE3-BCF4-1761FA3105B1}"/>
              </a:ext>
            </a:extLst>
          </p:cNvPr>
          <p:cNvSpPr/>
          <p:nvPr/>
        </p:nvSpPr>
        <p:spPr>
          <a:xfrm>
            <a:off x="744803" y="2047460"/>
            <a:ext cx="5400079" cy="1113342"/>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A screenshot of a computer&#10;&#10;Description automatically generated">
            <a:extLst>
              <a:ext uri="{FF2B5EF4-FFF2-40B4-BE49-F238E27FC236}">
                <a16:creationId xmlns:a16="http://schemas.microsoft.com/office/drawing/2014/main" id="{64F6E094-2B87-D68B-7552-1B89BA58D462}"/>
              </a:ext>
            </a:extLst>
          </p:cNvPr>
          <p:cNvPicPr>
            <a:picLocks noChangeAspect="1"/>
          </p:cNvPicPr>
          <p:nvPr/>
        </p:nvPicPr>
        <p:blipFill>
          <a:blip r:embed="rId4"/>
          <a:stretch>
            <a:fillRect/>
          </a:stretch>
        </p:blipFill>
        <p:spPr>
          <a:xfrm>
            <a:off x="770206" y="3531510"/>
            <a:ext cx="5374678" cy="1525355"/>
          </a:xfrm>
          <a:prstGeom prst="rect">
            <a:avLst/>
          </a:prstGeom>
        </p:spPr>
      </p:pic>
      <p:pic>
        <p:nvPicPr>
          <p:cNvPr id="19" name="Picture 18" descr="A screenshot of a medical research&#10;&#10;Description automatically generated">
            <a:extLst>
              <a:ext uri="{FF2B5EF4-FFF2-40B4-BE49-F238E27FC236}">
                <a16:creationId xmlns:a16="http://schemas.microsoft.com/office/drawing/2014/main" id="{3F67E2D4-4E49-1EAE-470F-BBA4F09A3735}"/>
              </a:ext>
            </a:extLst>
          </p:cNvPr>
          <p:cNvPicPr>
            <a:picLocks noChangeAspect="1"/>
          </p:cNvPicPr>
          <p:nvPr/>
        </p:nvPicPr>
        <p:blipFill>
          <a:blip r:embed="rId5"/>
          <a:stretch>
            <a:fillRect/>
          </a:stretch>
        </p:blipFill>
        <p:spPr>
          <a:xfrm>
            <a:off x="6269305" y="2094573"/>
            <a:ext cx="5486870" cy="1841657"/>
          </a:xfrm>
          <a:prstGeom prst="rect">
            <a:avLst/>
          </a:prstGeom>
        </p:spPr>
      </p:pic>
      <p:sp>
        <p:nvSpPr>
          <p:cNvPr id="21" name="Rectangle 20">
            <a:extLst>
              <a:ext uri="{FF2B5EF4-FFF2-40B4-BE49-F238E27FC236}">
                <a16:creationId xmlns:a16="http://schemas.microsoft.com/office/drawing/2014/main" id="{DF69788A-8063-4728-DCA8-41455BEE4DEA}"/>
              </a:ext>
            </a:extLst>
          </p:cNvPr>
          <p:cNvSpPr/>
          <p:nvPr/>
        </p:nvSpPr>
        <p:spPr>
          <a:xfrm>
            <a:off x="6269305" y="2029211"/>
            <a:ext cx="5486870" cy="1932389"/>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854E7A64-A7B7-F50C-34AB-56A0872DD11D}"/>
              </a:ext>
            </a:extLst>
          </p:cNvPr>
          <p:cNvSpPr/>
          <p:nvPr/>
        </p:nvSpPr>
        <p:spPr>
          <a:xfrm>
            <a:off x="744805" y="3477069"/>
            <a:ext cx="5400079" cy="1648860"/>
          </a:xfrm>
          <a:prstGeom prst="rect">
            <a:avLst/>
          </a:prstGeom>
          <a:no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FE8590E4-6832-106F-0F9F-FE5D35A470D9}"/>
              </a:ext>
            </a:extLst>
          </p:cNvPr>
          <p:cNvSpPr txBox="1"/>
          <p:nvPr/>
        </p:nvSpPr>
        <p:spPr>
          <a:xfrm>
            <a:off x="559236" y="973383"/>
            <a:ext cx="10347366" cy="523220"/>
          </a:xfrm>
          <a:prstGeom prst="rect">
            <a:avLst/>
          </a:prstGeom>
          <a:noFill/>
        </p:spPr>
        <p:txBody>
          <a:bodyPr wrap="square">
            <a:spAutoFit/>
          </a:bodyPr>
          <a:lstStyle/>
          <a:p>
            <a:pPr lvl="0">
              <a:lnSpc>
                <a:spcPct val="100000"/>
              </a:lnSpc>
            </a:pPr>
            <a:r>
              <a:rPr lang="en-US" sz="2800" b="1" dirty="0">
                <a:latin typeface="Calibri" panose="020F0502020204030204" pitchFamily="34" charset="0"/>
                <a:cs typeface="Calibri" panose="020F0502020204030204" pitchFamily="34" charset="0"/>
              </a:rPr>
              <a:t>p-factor has emerged from recent genetic and genomic studies </a:t>
            </a:r>
          </a:p>
        </p:txBody>
      </p:sp>
    </p:spTree>
    <p:extLst>
      <p:ext uri="{BB962C8B-B14F-4D97-AF65-F5344CB8AC3E}">
        <p14:creationId xmlns:p14="http://schemas.microsoft.com/office/powerpoint/2010/main" val="7557130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FE8590E4-6832-106F-0F9F-FE5D35A470D9}"/>
              </a:ext>
            </a:extLst>
          </p:cNvPr>
          <p:cNvSpPr txBox="1"/>
          <p:nvPr/>
        </p:nvSpPr>
        <p:spPr>
          <a:xfrm>
            <a:off x="559236" y="973383"/>
            <a:ext cx="10347366" cy="523220"/>
          </a:xfrm>
          <a:prstGeom prst="rect">
            <a:avLst/>
          </a:prstGeom>
          <a:noFill/>
        </p:spPr>
        <p:txBody>
          <a:bodyPr wrap="square">
            <a:spAutoFit/>
          </a:bodyPr>
          <a:lstStyle/>
          <a:p>
            <a:pPr lvl="0">
              <a:lnSpc>
                <a:spcPct val="100000"/>
              </a:lnSpc>
            </a:pPr>
            <a:r>
              <a:rPr lang="en-US" sz="2800" b="1" dirty="0">
                <a:latin typeface="Calibri" panose="020F0502020204030204" pitchFamily="34" charset="0"/>
                <a:cs typeface="Calibri" panose="020F0502020204030204" pitchFamily="34" charset="0"/>
              </a:rPr>
              <a:t>Evidence for genetically driven p</a:t>
            </a:r>
          </a:p>
        </p:txBody>
      </p:sp>
      <p:sp>
        <p:nvSpPr>
          <p:cNvPr id="2" name="TextBox 1">
            <a:extLst>
              <a:ext uri="{FF2B5EF4-FFF2-40B4-BE49-F238E27FC236}">
                <a16:creationId xmlns:a16="http://schemas.microsoft.com/office/drawing/2014/main" id="{B71F7CF7-7A56-E2A1-C5AC-BF4254A87B6E}"/>
              </a:ext>
            </a:extLst>
          </p:cNvPr>
          <p:cNvSpPr txBox="1"/>
          <p:nvPr/>
        </p:nvSpPr>
        <p:spPr>
          <a:xfrm>
            <a:off x="9098370" y="6411973"/>
            <a:ext cx="2024337" cy="369332"/>
          </a:xfrm>
          <a:prstGeom prst="rect">
            <a:avLst/>
          </a:prstGeom>
          <a:noFill/>
        </p:spPr>
        <p:txBody>
          <a:bodyPr wrap="none" rtlCol="0">
            <a:spAutoFit/>
          </a:bodyPr>
          <a:lstStyle/>
          <a:p>
            <a:r>
              <a:rPr lang="en-GB" i="1" dirty="0" err="1">
                <a:solidFill>
                  <a:srgbClr val="002060"/>
                </a:solidFill>
                <a:latin typeface="Calibri" panose="020F0502020204030204" pitchFamily="34" charset="0"/>
                <a:cs typeface="Calibri" panose="020F0502020204030204" pitchFamily="34" charset="0"/>
              </a:rPr>
              <a:t>Selzam</a:t>
            </a:r>
            <a:r>
              <a:rPr lang="en-GB" i="1" dirty="0">
                <a:solidFill>
                  <a:srgbClr val="002060"/>
                </a:solidFill>
                <a:latin typeface="Calibri" panose="020F0502020204030204" pitchFamily="34" charset="0"/>
                <a:cs typeface="Calibri" panose="020F0502020204030204" pitchFamily="34" charset="0"/>
              </a:rPr>
              <a:t> et al. (2018)</a:t>
            </a:r>
          </a:p>
        </p:txBody>
      </p:sp>
      <p:sp>
        <p:nvSpPr>
          <p:cNvPr id="3" name="Title 1">
            <a:extLst>
              <a:ext uri="{FF2B5EF4-FFF2-40B4-BE49-F238E27FC236}">
                <a16:creationId xmlns:a16="http://schemas.microsoft.com/office/drawing/2014/main" id="{8A160F57-E1A8-73CC-4624-F6EC10992870}"/>
              </a:ext>
            </a:extLst>
          </p:cNvPr>
          <p:cNvSpPr txBox="1">
            <a:spLocks/>
          </p:cNvSpPr>
          <p:nvPr/>
        </p:nvSpPr>
        <p:spPr>
          <a:xfrm>
            <a:off x="602100" y="1633335"/>
            <a:ext cx="11356538" cy="64507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2000" b="1" dirty="0">
                <a:effectLst/>
                <a:latin typeface="Calibri" panose="020F0502020204030204" pitchFamily="34" charset="0"/>
                <a:ea typeface="Calibri" panose="020F0502020204030204" pitchFamily="34" charset="0"/>
                <a:cs typeface="Calibri" panose="020F0502020204030204" pitchFamily="34" charset="0"/>
              </a:rPr>
              <a:t>Genetic correlations between psychiatric disorders &amp; variance explained by the first </a:t>
            </a:r>
            <a:r>
              <a:rPr lang="en-GB" sz="2000" b="1" dirty="0">
                <a:latin typeface="Calibri" panose="020F0502020204030204" pitchFamily="34" charset="0"/>
                <a:ea typeface="Calibri" panose="020F0502020204030204" pitchFamily="34" charset="0"/>
                <a:cs typeface="Calibri" panose="020F0502020204030204" pitchFamily="34" charset="0"/>
              </a:rPr>
              <a:t>p</a:t>
            </a:r>
            <a:r>
              <a:rPr lang="en-GB" sz="2000" b="1" dirty="0">
                <a:effectLst/>
                <a:latin typeface="Calibri" panose="020F0502020204030204" pitchFamily="34" charset="0"/>
                <a:ea typeface="Calibri" panose="020F0502020204030204" pitchFamily="34" charset="0"/>
                <a:cs typeface="Calibri" panose="020F0502020204030204" pitchFamily="34" charset="0"/>
              </a:rPr>
              <a:t>rincipal </a:t>
            </a:r>
            <a:r>
              <a:rPr lang="en-GB" sz="2000" b="1" dirty="0">
                <a:latin typeface="Calibri" panose="020F0502020204030204" pitchFamily="34" charset="0"/>
                <a:ea typeface="Calibri" panose="020F0502020204030204" pitchFamily="34" charset="0"/>
                <a:cs typeface="Calibri" panose="020F0502020204030204" pitchFamily="34" charset="0"/>
              </a:rPr>
              <a:t>c</a:t>
            </a:r>
            <a:r>
              <a:rPr lang="en-GB" sz="2000" b="1" dirty="0">
                <a:effectLst/>
                <a:latin typeface="Calibri" panose="020F0502020204030204" pitchFamily="34" charset="0"/>
                <a:ea typeface="Calibri" panose="020F0502020204030204" pitchFamily="34" charset="0"/>
                <a:cs typeface="Calibri" panose="020F0502020204030204" pitchFamily="34" charset="0"/>
              </a:rPr>
              <a:t>omponent</a:t>
            </a:r>
            <a:endParaRPr lang="en-US" sz="2000" b="1" dirty="0">
              <a:latin typeface="Calibri" panose="020F0502020204030204" pitchFamily="34" charset="0"/>
              <a:cs typeface="Calibri" panose="020F0502020204030204" pitchFamily="34" charset="0"/>
            </a:endParaRPr>
          </a:p>
        </p:txBody>
      </p:sp>
      <p:pic>
        <p:nvPicPr>
          <p:cNvPr id="6" name="Picture 5">
            <a:extLst>
              <a:ext uri="{FF2B5EF4-FFF2-40B4-BE49-F238E27FC236}">
                <a16:creationId xmlns:a16="http://schemas.microsoft.com/office/drawing/2014/main" id="{1AC51D98-1BDA-8AB3-7360-90C84D11F6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5531" y="2333766"/>
            <a:ext cx="11887201" cy="3618936"/>
          </a:xfrm>
          <a:prstGeom prst="rect">
            <a:avLst/>
          </a:prstGeom>
        </p:spPr>
      </p:pic>
    </p:spTree>
    <p:extLst>
      <p:ext uri="{BB962C8B-B14F-4D97-AF65-F5344CB8AC3E}">
        <p14:creationId xmlns:p14="http://schemas.microsoft.com/office/powerpoint/2010/main" val="189811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TextBox 22">
            <a:extLst>
              <a:ext uri="{FF2B5EF4-FFF2-40B4-BE49-F238E27FC236}">
                <a16:creationId xmlns:a16="http://schemas.microsoft.com/office/drawing/2014/main" id="{FE8590E4-6832-106F-0F9F-FE5D35A470D9}"/>
              </a:ext>
            </a:extLst>
          </p:cNvPr>
          <p:cNvSpPr txBox="1"/>
          <p:nvPr/>
        </p:nvSpPr>
        <p:spPr>
          <a:xfrm>
            <a:off x="559236" y="973383"/>
            <a:ext cx="10347366" cy="523220"/>
          </a:xfrm>
          <a:prstGeom prst="rect">
            <a:avLst/>
          </a:prstGeom>
          <a:noFill/>
        </p:spPr>
        <p:txBody>
          <a:bodyPr wrap="square">
            <a:spAutoFit/>
          </a:bodyPr>
          <a:lstStyle/>
          <a:p>
            <a:pPr lvl="0">
              <a:lnSpc>
                <a:spcPct val="100000"/>
              </a:lnSpc>
            </a:pPr>
            <a:r>
              <a:rPr lang="en-US" sz="2800" b="1" dirty="0">
                <a:latin typeface="Calibri" panose="020F0502020204030204" pitchFamily="34" charset="0"/>
                <a:cs typeface="Calibri" panose="020F0502020204030204" pitchFamily="34" charset="0"/>
              </a:rPr>
              <a:t>Evidence for genetically driven p</a:t>
            </a:r>
          </a:p>
        </p:txBody>
      </p:sp>
      <p:sp>
        <p:nvSpPr>
          <p:cNvPr id="2" name="TextBox 1">
            <a:extLst>
              <a:ext uri="{FF2B5EF4-FFF2-40B4-BE49-F238E27FC236}">
                <a16:creationId xmlns:a16="http://schemas.microsoft.com/office/drawing/2014/main" id="{B71F7CF7-7A56-E2A1-C5AC-BF4254A87B6E}"/>
              </a:ext>
            </a:extLst>
          </p:cNvPr>
          <p:cNvSpPr txBox="1"/>
          <p:nvPr/>
        </p:nvSpPr>
        <p:spPr>
          <a:xfrm>
            <a:off x="9527006" y="6411973"/>
            <a:ext cx="2024337" cy="369332"/>
          </a:xfrm>
          <a:prstGeom prst="rect">
            <a:avLst/>
          </a:prstGeom>
          <a:noFill/>
        </p:spPr>
        <p:txBody>
          <a:bodyPr wrap="none" rtlCol="0">
            <a:spAutoFit/>
          </a:bodyPr>
          <a:lstStyle/>
          <a:p>
            <a:r>
              <a:rPr lang="en-GB" i="1" dirty="0" err="1">
                <a:solidFill>
                  <a:srgbClr val="002060"/>
                </a:solidFill>
                <a:latin typeface="Calibri" panose="020F0502020204030204" pitchFamily="34" charset="0"/>
                <a:cs typeface="Calibri" panose="020F0502020204030204" pitchFamily="34" charset="0"/>
              </a:rPr>
              <a:t>Selzam</a:t>
            </a:r>
            <a:r>
              <a:rPr lang="en-GB" i="1" dirty="0">
                <a:solidFill>
                  <a:srgbClr val="002060"/>
                </a:solidFill>
                <a:latin typeface="Calibri" panose="020F0502020204030204" pitchFamily="34" charset="0"/>
                <a:cs typeface="Calibri" panose="020F0502020204030204" pitchFamily="34" charset="0"/>
              </a:rPr>
              <a:t> et al. (2018)</a:t>
            </a:r>
          </a:p>
        </p:txBody>
      </p:sp>
      <p:sp>
        <p:nvSpPr>
          <p:cNvPr id="3" name="Title 1">
            <a:extLst>
              <a:ext uri="{FF2B5EF4-FFF2-40B4-BE49-F238E27FC236}">
                <a16:creationId xmlns:a16="http://schemas.microsoft.com/office/drawing/2014/main" id="{8A160F57-E1A8-73CC-4624-F6EC10992870}"/>
              </a:ext>
            </a:extLst>
          </p:cNvPr>
          <p:cNvSpPr txBox="1">
            <a:spLocks/>
          </p:cNvSpPr>
          <p:nvPr/>
        </p:nvSpPr>
        <p:spPr>
          <a:xfrm>
            <a:off x="602100" y="1633335"/>
            <a:ext cx="11356538" cy="64507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2000" b="1" dirty="0">
                <a:effectLst/>
                <a:latin typeface="Calibri" panose="020F0502020204030204" pitchFamily="34" charset="0"/>
                <a:ea typeface="Calibri" panose="020F0502020204030204" pitchFamily="34" charset="0"/>
                <a:cs typeface="Calibri" panose="020F0502020204030204" pitchFamily="34" charset="0"/>
              </a:rPr>
              <a:t>Genetic correlations between psychiatric disorders &amp; variance explained by the first </a:t>
            </a:r>
            <a:r>
              <a:rPr lang="en-GB" sz="2000" b="1" dirty="0">
                <a:latin typeface="Calibri" panose="020F0502020204030204" pitchFamily="34" charset="0"/>
                <a:ea typeface="Calibri" panose="020F0502020204030204" pitchFamily="34" charset="0"/>
                <a:cs typeface="Calibri" panose="020F0502020204030204" pitchFamily="34" charset="0"/>
              </a:rPr>
              <a:t>p</a:t>
            </a:r>
            <a:r>
              <a:rPr lang="en-GB" sz="2000" b="1" dirty="0">
                <a:effectLst/>
                <a:latin typeface="Calibri" panose="020F0502020204030204" pitchFamily="34" charset="0"/>
                <a:ea typeface="Calibri" panose="020F0502020204030204" pitchFamily="34" charset="0"/>
                <a:cs typeface="Calibri" panose="020F0502020204030204" pitchFamily="34" charset="0"/>
              </a:rPr>
              <a:t>rincipal </a:t>
            </a:r>
            <a:r>
              <a:rPr lang="en-GB" sz="2000" b="1" dirty="0">
                <a:latin typeface="Calibri" panose="020F0502020204030204" pitchFamily="34" charset="0"/>
                <a:ea typeface="Calibri" panose="020F0502020204030204" pitchFamily="34" charset="0"/>
                <a:cs typeface="Calibri" panose="020F0502020204030204" pitchFamily="34" charset="0"/>
              </a:rPr>
              <a:t>c</a:t>
            </a:r>
            <a:r>
              <a:rPr lang="en-GB" sz="2000" b="1" dirty="0">
                <a:effectLst/>
                <a:latin typeface="Calibri" panose="020F0502020204030204" pitchFamily="34" charset="0"/>
                <a:ea typeface="Calibri" panose="020F0502020204030204" pitchFamily="34" charset="0"/>
                <a:cs typeface="Calibri" panose="020F0502020204030204" pitchFamily="34" charset="0"/>
              </a:rPr>
              <a:t>omponent</a:t>
            </a:r>
            <a:endParaRPr lang="en-US" sz="2000" b="1" dirty="0">
              <a:latin typeface="Calibri" panose="020F0502020204030204" pitchFamily="34" charset="0"/>
              <a:cs typeface="Calibri" panose="020F0502020204030204" pitchFamily="34" charset="0"/>
            </a:endParaRPr>
          </a:p>
        </p:txBody>
      </p:sp>
      <p:pic>
        <p:nvPicPr>
          <p:cNvPr id="6" name="Picture 5">
            <a:extLst>
              <a:ext uri="{FF2B5EF4-FFF2-40B4-BE49-F238E27FC236}">
                <a16:creationId xmlns:a16="http://schemas.microsoft.com/office/drawing/2014/main" id="{1AC51D98-1BDA-8AB3-7360-90C84D11F6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5531" y="2333766"/>
            <a:ext cx="11887201" cy="3618936"/>
          </a:xfrm>
          <a:prstGeom prst="rect">
            <a:avLst/>
          </a:prstGeom>
        </p:spPr>
      </p:pic>
      <p:sp>
        <p:nvSpPr>
          <p:cNvPr id="4" name="TextBox 3">
            <a:extLst>
              <a:ext uri="{FF2B5EF4-FFF2-40B4-BE49-F238E27FC236}">
                <a16:creationId xmlns:a16="http://schemas.microsoft.com/office/drawing/2014/main" id="{9E2074F8-9656-EB3E-42D7-FB4A5DCD21B8}"/>
              </a:ext>
            </a:extLst>
          </p:cNvPr>
          <p:cNvSpPr txBox="1"/>
          <p:nvPr/>
        </p:nvSpPr>
        <p:spPr>
          <a:xfrm>
            <a:off x="2395424" y="5936616"/>
            <a:ext cx="7401151" cy="63042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600" b="1" dirty="0">
                <a:latin typeface="Calibri" panose="020F0502020204030204" pitchFamily="34" charset="0"/>
                <a:cs typeface="Calibri" panose="020F0502020204030204" pitchFamily="34" charset="0"/>
              </a:rPr>
              <a:t>p-factor explains 20-60% of the genetic variance</a:t>
            </a:r>
          </a:p>
        </p:txBody>
      </p:sp>
    </p:spTree>
    <p:extLst>
      <p:ext uri="{BB962C8B-B14F-4D97-AF65-F5344CB8AC3E}">
        <p14:creationId xmlns:p14="http://schemas.microsoft.com/office/powerpoint/2010/main" val="9421625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109F06-BD45-1AED-7BA3-4913D49FDFB0}"/>
              </a:ext>
            </a:extLst>
          </p:cNvPr>
          <p:cNvSpPr txBox="1">
            <a:spLocks/>
          </p:cNvSpPr>
          <p:nvPr/>
        </p:nvSpPr>
        <p:spPr>
          <a:xfrm>
            <a:off x="595908" y="554490"/>
            <a:ext cx="10506456" cy="101026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en-GB" sz="4000" b="1" dirty="0">
                <a:solidFill>
                  <a:srgbClr val="000000"/>
                </a:solidFill>
                <a:latin typeface="Calibri" panose="020F0502020204030204" pitchFamily="34" charset="0"/>
                <a:cs typeface="Calibri" panose="020F0502020204030204" pitchFamily="34" charset="0"/>
              </a:rPr>
              <a:t>Why control for p?</a:t>
            </a:r>
            <a:endParaRPr lang="en-GB" sz="4000" b="1" i="0" u="none" strike="noStrike" dirty="0">
              <a:solidFill>
                <a:srgbClr val="000000"/>
              </a:solidFill>
              <a:effectLst/>
              <a:latin typeface="Calibri" panose="020F0502020204030204" pitchFamily="34" charset="0"/>
              <a:cs typeface="Calibri" panose="020F0502020204030204" pitchFamily="34" charset="0"/>
            </a:endParaRPr>
          </a:p>
        </p:txBody>
      </p:sp>
      <p:sp>
        <p:nvSpPr>
          <p:cNvPr id="9" name="Title 1">
            <a:extLst>
              <a:ext uri="{FF2B5EF4-FFF2-40B4-BE49-F238E27FC236}">
                <a16:creationId xmlns:a16="http://schemas.microsoft.com/office/drawing/2014/main" id="{75156087-5652-ACC9-8174-9275C005DA88}"/>
              </a:ext>
            </a:extLst>
          </p:cNvPr>
          <p:cNvSpPr txBox="1">
            <a:spLocks/>
          </p:cNvSpPr>
          <p:nvPr/>
        </p:nvSpPr>
        <p:spPr>
          <a:xfrm>
            <a:off x="595908" y="1754710"/>
            <a:ext cx="10662642" cy="2756407"/>
          </a:xfrm>
          <a:prstGeom prst="rect">
            <a:avLst/>
          </a:prstGeom>
        </p:spPr>
        <p:txBody>
          <a:bodyPr vert="horz" lIns="91440" tIns="45720" rIns="91440" bIns="45720" rtlCol="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spcAft>
                <a:spcPts val="600"/>
              </a:spcAft>
            </a:pPr>
            <a:r>
              <a:rPr lang="en-US" sz="3200" dirty="0">
                <a:effectLst/>
                <a:latin typeface="+mn-lt"/>
                <a:ea typeface="+mn-ea"/>
                <a:cs typeface="+mn-cs"/>
              </a:rPr>
              <a:t>Given this widespread genetic overlap between psychiatric disorders that is partly captured by p, controlling for p might help us to uncover disorder-specific genetic effects.</a:t>
            </a:r>
            <a:endParaRPr lang="en-US" sz="3200" dirty="0">
              <a:latin typeface="+mn-lt"/>
              <a:ea typeface="+mn-ea"/>
              <a:cs typeface="+mn-cs"/>
            </a:endParaRPr>
          </a:p>
        </p:txBody>
      </p:sp>
    </p:spTree>
    <p:extLst>
      <p:ext uri="{BB962C8B-B14F-4D97-AF65-F5344CB8AC3E}">
        <p14:creationId xmlns:p14="http://schemas.microsoft.com/office/powerpoint/2010/main" val="23219976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109F06-BD45-1AED-7BA3-4913D49FDFB0}"/>
              </a:ext>
            </a:extLst>
          </p:cNvPr>
          <p:cNvSpPr txBox="1">
            <a:spLocks/>
          </p:cNvSpPr>
          <p:nvPr/>
        </p:nvSpPr>
        <p:spPr>
          <a:xfrm>
            <a:off x="595908" y="554490"/>
            <a:ext cx="10506456" cy="101026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en-GB" sz="4000" b="1" dirty="0">
                <a:solidFill>
                  <a:srgbClr val="000000"/>
                </a:solidFill>
                <a:latin typeface="Calibri" panose="020F0502020204030204" pitchFamily="34" charset="0"/>
                <a:cs typeface="Calibri" panose="020F0502020204030204" pitchFamily="34" charset="0"/>
              </a:rPr>
              <a:t>Aim of the study</a:t>
            </a:r>
            <a:endParaRPr lang="en-GB" sz="4000" b="1" i="0" u="none" strike="noStrike" dirty="0">
              <a:solidFill>
                <a:srgbClr val="000000"/>
              </a:solidFill>
              <a:effectLst/>
              <a:latin typeface="Calibri" panose="020F0502020204030204" pitchFamily="34" charset="0"/>
              <a:cs typeface="Calibri" panose="020F0502020204030204" pitchFamily="34" charset="0"/>
            </a:endParaRPr>
          </a:p>
        </p:txBody>
      </p:sp>
      <p:sp>
        <p:nvSpPr>
          <p:cNvPr id="3" name="Title 1">
            <a:extLst>
              <a:ext uri="{FF2B5EF4-FFF2-40B4-BE49-F238E27FC236}">
                <a16:creationId xmlns:a16="http://schemas.microsoft.com/office/drawing/2014/main" id="{B763009A-CC13-5A94-06D6-1B0AF4535788}"/>
              </a:ext>
            </a:extLst>
          </p:cNvPr>
          <p:cNvSpPr txBox="1">
            <a:spLocks/>
          </p:cNvSpPr>
          <p:nvPr/>
        </p:nvSpPr>
        <p:spPr>
          <a:xfrm>
            <a:off x="577107" y="1959629"/>
            <a:ext cx="10867664" cy="2064108"/>
          </a:xfrm>
          <a:prstGeom prst="rect">
            <a:avLst/>
          </a:prstGeom>
        </p:spPr>
        <p:txBody>
          <a:bodyPr vert="horz" wrap="square"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0000"/>
              </a:lnSpc>
            </a:pPr>
            <a:r>
              <a:rPr lang="en-GB" sz="2800" dirty="0">
                <a:solidFill>
                  <a:srgbClr val="000000"/>
                </a:solidFill>
                <a:latin typeface="Calibri" panose="020F0502020204030204" pitchFamily="34" charset="0"/>
              </a:rPr>
              <a:t>Investigating genetic effects associated with individual psychiatric disorders that are independent of ‘</a:t>
            </a:r>
            <a:r>
              <a:rPr lang="en-GB" sz="2800" i="1" dirty="0">
                <a:solidFill>
                  <a:srgbClr val="000000"/>
                </a:solidFill>
                <a:latin typeface="Calibri" panose="020F0502020204030204" pitchFamily="34" charset="0"/>
              </a:rPr>
              <a:t>p</a:t>
            </a:r>
            <a:r>
              <a:rPr lang="en-GB" sz="2800" dirty="0">
                <a:solidFill>
                  <a:srgbClr val="000000"/>
                </a:solidFill>
                <a:latin typeface="Calibri" panose="020F0502020204030204" pitchFamily="34" charset="0"/>
              </a:rPr>
              <a:t>’</a:t>
            </a:r>
            <a:endParaRPr lang="en-US" sz="1100" dirty="0"/>
          </a:p>
          <a:p>
            <a:pPr marL="342900" indent="-342900">
              <a:lnSpc>
                <a:spcPct val="100000"/>
              </a:lnSpc>
              <a:buFont typeface="Arial" panose="020B0604020202020204" pitchFamily="34" charset="0"/>
              <a:buChar char="•"/>
            </a:pPr>
            <a:endParaRPr lang="en-GB" sz="2800" i="1" dirty="0">
              <a:solidFill>
                <a:srgbClr val="000000"/>
              </a:solidFill>
              <a:latin typeface="Calibri" panose="020F0502020204030204" pitchFamily="34" charset="0"/>
            </a:endParaRPr>
          </a:p>
        </p:txBody>
      </p:sp>
      <p:grpSp>
        <p:nvGrpSpPr>
          <p:cNvPr id="4" name="Group 3">
            <a:extLst>
              <a:ext uri="{FF2B5EF4-FFF2-40B4-BE49-F238E27FC236}">
                <a16:creationId xmlns:a16="http://schemas.microsoft.com/office/drawing/2014/main" id="{13CD28A2-7242-7BCF-D77C-9906FDD1C710}"/>
              </a:ext>
            </a:extLst>
          </p:cNvPr>
          <p:cNvGrpSpPr/>
          <p:nvPr/>
        </p:nvGrpSpPr>
        <p:grpSpPr>
          <a:xfrm>
            <a:off x="5584878" y="3856379"/>
            <a:ext cx="5517486" cy="2633146"/>
            <a:chOff x="6786221" y="1137794"/>
            <a:chExt cx="5277764" cy="2341089"/>
          </a:xfrm>
        </p:grpSpPr>
        <p:pic>
          <p:nvPicPr>
            <p:cNvPr id="5" name="Picture 4" descr="A close-up of a card&#10;&#10;Description automatically generated">
              <a:extLst>
                <a:ext uri="{FF2B5EF4-FFF2-40B4-BE49-F238E27FC236}">
                  <a16:creationId xmlns:a16="http://schemas.microsoft.com/office/drawing/2014/main" id="{178B2201-B1D3-610A-83AB-381D4B704794}"/>
                </a:ext>
              </a:extLst>
            </p:cNvPr>
            <p:cNvPicPr>
              <a:picLocks noChangeAspect="1"/>
            </p:cNvPicPr>
            <p:nvPr/>
          </p:nvPicPr>
          <p:blipFill>
            <a:blip r:embed="rId3"/>
            <a:stretch>
              <a:fillRect/>
            </a:stretch>
          </p:blipFill>
          <p:spPr>
            <a:xfrm>
              <a:off x="6910405" y="1137794"/>
              <a:ext cx="4636009" cy="2291206"/>
            </a:xfrm>
            <a:prstGeom prst="rect">
              <a:avLst/>
            </a:prstGeom>
          </p:spPr>
        </p:pic>
        <p:sp>
          <p:nvSpPr>
            <p:cNvPr id="6" name="Rectangle 5">
              <a:extLst>
                <a:ext uri="{FF2B5EF4-FFF2-40B4-BE49-F238E27FC236}">
                  <a16:creationId xmlns:a16="http://schemas.microsoft.com/office/drawing/2014/main" id="{0A5A0F42-EA90-F074-E78D-92A7A83793FD}"/>
                </a:ext>
              </a:extLst>
            </p:cNvPr>
            <p:cNvSpPr/>
            <p:nvPr/>
          </p:nvSpPr>
          <p:spPr>
            <a:xfrm>
              <a:off x="6786221" y="1187677"/>
              <a:ext cx="5277764" cy="2291206"/>
            </a:xfrm>
            <a:prstGeom prst="rect">
              <a:avLst/>
            </a:prstGeom>
            <a:noFill/>
            <a:ln w="127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7" name="TextBox 6">
            <a:extLst>
              <a:ext uri="{FF2B5EF4-FFF2-40B4-BE49-F238E27FC236}">
                <a16:creationId xmlns:a16="http://schemas.microsoft.com/office/drawing/2014/main" id="{29528312-9F52-6442-5FC6-D2A7609FEC02}"/>
              </a:ext>
            </a:extLst>
          </p:cNvPr>
          <p:cNvSpPr txBox="1"/>
          <p:nvPr/>
        </p:nvSpPr>
        <p:spPr>
          <a:xfrm>
            <a:off x="747229" y="2928172"/>
            <a:ext cx="8248758" cy="1261884"/>
          </a:xfrm>
          <a:prstGeom prst="rect">
            <a:avLst/>
          </a:prstGeom>
          <a:noFill/>
        </p:spPr>
        <p:txBody>
          <a:bodyPr wrap="square">
            <a:spAutoFit/>
          </a:bodyPr>
          <a:lstStyle/>
          <a:p>
            <a:pPr marL="457200" indent="-457200">
              <a:buFont typeface="Arial" panose="020B0604020202020204" pitchFamily="34" charset="0"/>
              <a:buChar char="•"/>
            </a:pPr>
            <a:r>
              <a:rPr lang="en-GB" sz="2600" b="0" i="0" u="none" strike="noStrike" dirty="0">
                <a:solidFill>
                  <a:srgbClr val="000000"/>
                </a:solidFill>
                <a:effectLst/>
                <a:latin typeface="Calibri" panose="020F0502020204030204" pitchFamily="34" charset="0"/>
              </a:rPr>
              <a:t>Control for the effect of </a:t>
            </a:r>
            <a:r>
              <a:rPr lang="en-GB" sz="2600" i="0" u="none" strike="noStrike" dirty="0">
                <a:solidFill>
                  <a:srgbClr val="000000"/>
                </a:solidFill>
                <a:effectLst/>
                <a:latin typeface="Calibri" panose="020F0502020204030204" pitchFamily="34" charset="0"/>
              </a:rPr>
              <a:t>‘</a:t>
            </a:r>
            <a:r>
              <a:rPr lang="en-GB" sz="2600" i="1" u="none" strike="noStrike" dirty="0">
                <a:solidFill>
                  <a:srgbClr val="000000"/>
                </a:solidFill>
                <a:effectLst/>
                <a:latin typeface="Calibri" panose="020F0502020204030204" pitchFamily="34" charset="0"/>
              </a:rPr>
              <a:t>p’</a:t>
            </a:r>
            <a:r>
              <a:rPr lang="en-GB" sz="2600" i="0" u="none" strike="noStrike" dirty="0">
                <a:solidFill>
                  <a:srgbClr val="000000"/>
                </a:solidFill>
                <a:effectLst/>
                <a:latin typeface="Calibri" panose="020F0502020204030204" pitchFamily="34" charset="0"/>
              </a:rPr>
              <a:t> </a:t>
            </a:r>
            <a:r>
              <a:rPr lang="en-GB" sz="2600" b="0" i="0" u="none" strike="noStrike" dirty="0">
                <a:solidFill>
                  <a:srgbClr val="000000"/>
                </a:solidFill>
                <a:effectLst/>
                <a:latin typeface="Calibri" panose="020F0502020204030204" pitchFamily="34" charset="0"/>
              </a:rPr>
              <a:t>in order to capture more disorder-targeted genetic risk, </a:t>
            </a:r>
            <a:r>
              <a:rPr lang="en-GB" sz="2600" i="0" u="none" strike="noStrike" dirty="0">
                <a:solidFill>
                  <a:srgbClr val="000000"/>
                </a:solidFill>
                <a:effectLst/>
                <a:latin typeface="Calibri" panose="020F0502020204030204" pitchFamily="34" charset="0"/>
              </a:rPr>
              <a:t>‘</a:t>
            </a:r>
            <a:r>
              <a:rPr lang="en-GB" sz="2600" i="1" u="none" strike="noStrike" dirty="0">
                <a:solidFill>
                  <a:srgbClr val="000000"/>
                </a:solidFill>
                <a:effectLst/>
                <a:latin typeface="Calibri" panose="020F0502020204030204" pitchFamily="34" charset="0"/>
              </a:rPr>
              <a:t>non-p</a:t>
            </a:r>
            <a:r>
              <a:rPr lang="en-GB" sz="2600" i="0" u="none" strike="noStrike" dirty="0">
                <a:solidFill>
                  <a:srgbClr val="000000"/>
                </a:solidFill>
                <a:effectLst/>
                <a:latin typeface="Calibri" panose="020F0502020204030204" pitchFamily="34" charset="0"/>
              </a:rPr>
              <a:t>’</a:t>
            </a:r>
          </a:p>
          <a:p>
            <a:pPr marL="342900" indent="-342900">
              <a:buFont typeface="Wingdings" pitchFamily="2" charset="2"/>
              <a:buChar char="§"/>
            </a:pPr>
            <a:endParaRPr lang="en-GB" sz="2400" b="0" i="0" u="none" strike="noStrike" dirty="0">
              <a:solidFill>
                <a:srgbClr val="000000"/>
              </a:solidFill>
              <a:effectLst/>
              <a:latin typeface="Calibri" panose="020F0502020204030204" pitchFamily="34" charset="0"/>
            </a:endParaRPr>
          </a:p>
        </p:txBody>
      </p:sp>
    </p:spTree>
    <p:extLst>
      <p:ext uri="{BB962C8B-B14F-4D97-AF65-F5344CB8AC3E}">
        <p14:creationId xmlns:p14="http://schemas.microsoft.com/office/powerpoint/2010/main" val="405080669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15323</TotalTime>
  <Words>3224</Words>
  <Application>Microsoft Office PowerPoint</Application>
  <PresentationFormat>Widescreen</PresentationFormat>
  <Paragraphs>414</Paragraphs>
  <Slides>34</Slides>
  <Notes>34</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34</vt:i4>
      </vt:variant>
    </vt:vector>
  </HeadingPairs>
  <TitlesOfParts>
    <vt:vector size="47" baseType="lpstr">
      <vt:lpstr>-apple-system</vt:lpstr>
      <vt:lpstr>CIDFont+F3</vt:lpstr>
      <vt:lpstr>ElsevierGulliver</vt:lpstr>
      <vt:lpstr>Harding</vt:lpstr>
      <vt:lpstr>Helvetica Neue</vt:lpstr>
      <vt:lpstr>ITCGaramondStd</vt:lpstr>
      <vt:lpstr>Arial</vt:lpstr>
      <vt:lpstr>Calibri</vt:lpstr>
      <vt:lpstr>Calibri Light</vt:lpstr>
      <vt:lpstr>Segoe UI</vt:lpstr>
      <vt:lpstr>Times New Roman</vt:lpstr>
      <vt:lpstr>Wingdings</vt:lpstr>
      <vt:lpstr>Office Theme</vt:lpstr>
      <vt:lpstr>Isolating transdiagnostic effects reveals specific genetic profiles in psychiatric disorders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Engin Keser [Student-LMS]</dc:creator>
  <cp:lastModifiedBy>Wangjingyi Liao</cp:lastModifiedBy>
  <cp:revision>1190</cp:revision>
  <dcterms:created xsi:type="dcterms:W3CDTF">2024-02-07T21:01:57Z</dcterms:created>
  <dcterms:modified xsi:type="dcterms:W3CDTF">2024-06-18T16:43:26Z</dcterms:modified>
</cp:coreProperties>
</file>